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emf" ContentType="image/x-emf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94" r:id="rId3"/>
    <p:sldId id="296" r:id="rId4"/>
    <p:sldId id="297" r:id="rId5"/>
    <p:sldId id="298" r:id="rId6"/>
    <p:sldId id="299" r:id="rId7"/>
    <p:sldId id="300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38BE7"/>
    <a:srgbClr val="27776D"/>
    <a:srgbClr val="9DC0BC"/>
    <a:srgbClr val="E9F5F5"/>
    <a:srgbClr val="3E7871"/>
    <a:srgbClr val="9DD5D6"/>
    <a:srgbClr val="93BBD7"/>
    <a:srgbClr val="0077C1"/>
    <a:srgbClr val="E8E8E8"/>
    <a:srgbClr val="FF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-57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93BBD7"/>
            </a:solidFill>
          </c:spPr>
          <c:dPt>
            <c:idx val="0"/>
            <c:spPr>
              <a:solidFill>
                <a:srgbClr val="9DC0BC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0C7-4D36-8E90-1FD4F156EF33}"/>
              </c:ext>
            </c:extLst>
          </c:dPt>
          <c:dPt>
            <c:idx val="1"/>
            <c:spPr>
              <a:solidFill>
                <a:srgbClr val="27776D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0C7-4D36-8E90-1FD4F156EF33}"/>
              </c:ext>
            </c:extLst>
          </c:dPt>
          <c:dPt>
            <c:idx val="2"/>
            <c:spPr>
              <a:solidFill>
                <a:srgbClr val="9DC0BC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0C7-4D36-8E90-1FD4F156EF33}"/>
              </c:ext>
            </c:extLst>
          </c:dPt>
          <c:dPt>
            <c:idx val="3"/>
            <c:spPr>
              <a:solidFill>
                <a:srgbClr val="27776D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0C7-4D36-8E90-1FD4F156EF33}"/>
              </c:ext>
            </c:extLst>
          </c:dPt>
          <c:cat>
            <c:strRef>
              <c:f>Sheet1!$A$2:$A$5</c:f>
              <c:strCache>
                <c:ptCount val="4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  <c:pt idx="3">
                  <c:v>第四季度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50C7-4D36-8E90-1FD4F156EF33}"/>
            </c:ext>
          </c:extLst>
        </c:ser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latin typeface="+mn-lt"/>
          <a:ea typeface="+mn-ea"/>
          <a:cs typeface="+mn-ea"/>
          <a:sym typeface="+mn-lt"/>
        </a:defRPr>
      </a:pPr>
      <a:endParaRPr lang="zh-CN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93BBD7"/>
            </a:solidFill>
          </c:spPr>
          <c:dPt>
            <c:idx val="0"/>
            <c:spPr>
              <a:solidFill>
                <a:srgbClr val="9DC0BC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0C7-4D36-8E90-1FD4F156EF33}"/>
              </c:ext>
            </c:extLst>
          </c:dPt>
          <c:dPt>
            <c:idx val="1"/>
            <c:spPr>
              <a:solidFill>
                <a:srgbClr val="27776D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0C7-4D36-8E90-1FD4F156EF33}"/>
              </c:ext>
            </c:extLst>
          </c:dPt>
          <c:dPt>
            <c:idx val="2"/>
            <c:spPr>
              <a:solidFill>
                <a:srgbClr val="9DC0BC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0C7-4D36-8E90-1FD4F156EF33}"/>
              </c:ext>
            </c:extLst>
          </c:dPt>
          <c:dPt>
            <c:idx val="3"/>
            <c:spPr>
              <a:solidFill>
                <a:srgbClr val="27776D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0C7-4D36-8E90-1FD4F156EF33}"/>
              </c:ext>
            </c:extLst>
          </c:dPt>
          <c:cat>
            <c:strRef>
              <c:f>Sheet1!$A$2:$A$5</c:f>
              <c:strCache>
                <c:ptCount val="4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  <c:pt idx="3">
                  <c:v>第四季度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50C7-4D36-8E90-1FD4F156EF33}"/>
            </c:ext>
          </c:extLst>
        </c:ser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latin typeface="+mn-lt"/>
          <a:ea typeface="+mn-ea"/>
          <a:cs typeface="+mn-ea"/>
          <a:sym typeface="+mn-lt"/>
        </a:defRPr>
      </a:pPr>
      <a:endParaRPr lang="zh-CN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moban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2022-05-06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05182762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2022-05-06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47780565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2022-05-06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18871774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2022-05-06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402550143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2022-05-06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565043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2022-05-06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012602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306948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2022-05-06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59865394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2022-05-06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61218415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2022-05-06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90582571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2022-05-06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6811704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2022-05-06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615934" y="6739570"/>
            <a:ext cx="1800200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模板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192197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2022-05-06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76440602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2022-05-06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7652300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2022-05-06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69475837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pPr/>
              <a:t>2022-05-06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00309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0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>
    <mc:Choice xmlns=""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27213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2.x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组合 43">
            <a:extLst>
              <a:ext uri="{FF2B5EF4-FFF2-40B4-BE49-F238E27FC236}">
                <a16:creationId xmlns:a16="http://schemas.microsoft.com/office/drawing/2014/main" xmlns="" id="{BE1FC20C-D08D-4B82-9D3F-0CBD67C87511}"/>
              </a:ext>
            </a:extLst>
          </p:cNvPr>
          <p:cNvGrpSpPr/>
          <p:nvPr/>
        </p:nvGrpSpPr>
        <p:grpSpPr>
          <a:xfrm>
            <a:off x="9614202" y="4088595"/>
            <a:ext cx="3295250" cy="3942035"/>
            <a:chOff x="9614202" y="4088595"/>
            <a:chExt cx="3295250" cy="3942035"/>
          </a:xfrm>
        </p:grpSpPr>
        <p:sp>
          <p:nvSpPr>
            <p:cNvPr id="45" name="椭圆 44">
              <a:extLst>
                <a:ext uri="{FF2B5EF4-FFF2-40B4-BE49-F238E27FC236}">
                  <a16:creationId xmlns:a16="http://schemas.microsoft.com/office/drawing/2014/main" xmlns="" id="{7321FEEF-64E1-496D-ABF2-2C93A0902C46}"/>
                </a:ext>
              </a:extLst>
            </p:cNvPr>
            <p:cNvSpPr/>
            <p:nvPr/>
          </p:nvSpPr>
          <p:spPr>
            <a:xfrm>
              <a:off x="9930394" y="5051572"/>
              <a:ext cx="2979058" cy="2979058"/>
            </a:xfrm>
            <a:prstGeom prst="ellipse">
              <a:avLst/>
            </a:prstGeom>
            <a:solidFill>
              <a:srgbClr val="E9F5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" name="椭圆 45">
              <a:extLst>
                <a:ext uri="{FF2B5EF4-FFF2-40B4-BE49-F238E27FC236}">
                  <a16:creationId xmlns:a16="http://schemas.microsoft.com/office/drawing/2014/main" xmlns="" id="{1570AC4B-90FA-4753-B690-59E7224FBEC5}"/>
                </a:ext>
              </a:extLst>
            </p:cNvPr>
            <p:cNvSpPr/>
            <p:nvPr/>
          </p:nvSpPr>
          <p:spPr>
            <a:xfrm>
              <a:off x="11291123" y="4088595"/>
              <a:ext cx="550370" cy="550370"/>
            </a:xfrm>
            <a:prstGeom prst="ellipse">
              <a:avLst/>
            </a:prstGeom>
            <a:solidFill>
              <a:srgbClr val="9DC0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7" name="椭圆 46">
              <a:extLst>
                <a:ext uri="{FF2B5EF4-FFF2-40B4-BE49-F238E27FC236}">
                  <a16:creationId xmlns:a16="http://schemas.microsoft.com/office/drawing/2014/main" xmlns="" id="{317A5480-DF1E-4744-8CD4-F4EECADFF6B3}"/>
                </a:ext>
              </a:extLst>
            </p:cNvPr>
            <p:cNvSpPr/>
            <p:nvPr/>
          </p:nvSpPr>
          <p:spPr>
            <a:xfrm>
              <a:off x="9614202" y="4752386"/>
              <a:ext cx="1453372" cy="1453372"/>
            </a:xfrm>
            <a:prstGeom prst="ellipse">
              <a:avLst/>
            </a:prstGeom>
            <a:solidFill>
              <a:srgbClr val="9DC0BC">
                <a:alpha val="5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6" name="组合 15">
            <a:extLst>
              <a:ext uri="{FF2B5EF4-FFF2-40B4-BE49-F238E27FC236}">
                <a16:creationId xmlns:a16="http://schemas.microsoft.com/office/drawing/2014/main" xmlns="" id="{D21232F5-FBDE-4C74-9829-21E77F86D8F0}"/>
              </a:ext>
            </a:extLst>
          </p:cNvPr>
          <p:cNvGrpSpPr/>
          <p:nvPr/>
        </p:nvGrpSpPr>
        <p:grpSpPr>
          <a:xfrm>
            <a:off x="210974" y="2475825"/>
            <a:ext cx="3802743" cy="3003247"/>
            <a:chOff x="-33001" y="2256750"/>
            <a:chExt cx="3802743" cy="3003247"/>
          </a:xfrm>
        </p:grpSpPr>
        <p:graphicFrame>
          <p:nvGraphicFramePr>
            <p:cNvPr id="17" name="图表 16">
              <a:extLst>
                <a:ext uri="{FF2B5EF4-FFF2-40B4-BE49-F238E27FC236}">
                  <a16:creationId xmlns:a16="http://schemas.microsoft.com/office/drawing/2014/main" xmlns="" id="{8F1C44AD-68B1-4D5C-B540-6C415748DFD5}"/>
                </a:ext>
              </a:extLst>
            </p:cNvPr>
            <p:cNvGraphicFramePr/>
            <p:nvPr>
              <p:extLst>
                <p:ext uri="{D42A27DB-BD31-4B8C-83A1-F6EECF244321}">
                  <p14:modId xmlns="" xmlns:p14="http://schemas.microsoft.com/office/powerpoint/2010/main" val="2068100169"/>
                </p:ext>
              </p:extLst>
            </p:nvPr>
          </p:nvGraphicFramePr>
          <p:xfrm>
            <a:off x="-33001" y="2256750"/>
            <a:ext cx="3802743" cy="300324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pic>
          <p:nvPicPr>
            <p:cNvPr id="18" name="图片 17">
              <a:extLst>
                <a:ext uri="{FF2B5EF4-FFF2-40B4-BE49-F238E27FC236}">
                  <a16:creationId xmlns:a16="http://schemas.microsoft.com/office/drawing/2014/main" xmlns="" id="{3DBA461C-E277-4551-B292-5F8EFB670B6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09324" y="3220664"/>
              <a:ext cx="1118093" cy="1075418"/>
            </a:xfrm>
            <a:prstGeom prst="rect">
              <a:avLst/>
            </a:prstGeom>
          </p:spPr>
        </p:pic>
      </p:grpSp>
      <p:sp>
        <p:nvSpPr>
          <p:cNvPr id="40" name="文本框 39">
            <a:extLst>
              <a:ext uri="{FF2B5EF4-FFF2-40B4-BE49-F238E27FC236}">
                <a16:creationId xmlns:a16="http://schemas.microsoft.com/office/drawing/2014/main" xmlns="" id="{4A565F8E-7F6B-4B3E-BBCD-97206445C121}"/>
              </a:ext>
            </a:extLst>
          </p:cNvPr>
          <p:cNvSpPr txBox="1"/>
          <p:nvPr/>
        </p:nvSpPr>
        <p:spPr>
          <a:xfrm>
            <a:off x="1224640" y="335911"/>
            <a:ext cx="32131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200" spc="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资金预登记</a:t>
            </a:r>
            <a:endParaRPr lang="zh-CN" altLang="en-US" sz="3200" spc="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41" name="组合 40">
            <a:extLst>
              <a:ext uri="{FF2B5EF4-FFF2-40B4-BE49-F238E27FC236}">
                <a16:creationId xmlns:a16="http://schemas.microsoft.com/office/drawing/2014/main" xmlns="" id="{30346F7A-1C69-499A-9C5B-33E6A385053A}"/>
              </a:ext>
            </a:extLst>
          </p:cNvPr>
          <p:cNvGrpSpPr/>
          <p:nvPr/>
        </p:nvGrpSpPr>
        <p:grpSpPr>
          <a:xfrm>
            <a:off x="420106" y="300845"/>
            <a:ext cx="760161" cy="654908"/>
            <a:chOff x="401056" y="200808"/>
            <a:chExt cx="760161" cy="654908"/>
          </a:xfrm>
        </p:grpSpPr>
        <p:sp>
          <p:nvSpPr>
            <p:cNvPr id="42" name="椭圆 41">
              <a:extLst>
                <a:ext uri="{FF2B5EF4-FFF2-40B4-BE49-F238E27FC236}">
                  <a16:creationId xmlns:a16="http://schemas.microsoft.com/office/drawing/2014/main" xmlns="" id="{FD2A01CE-92D0-473A-BA7C-9F1154CE226E}"/>
                </a:ext>
              </a:extLst>
            </p:cNvPr>
            <p:cNvSpPr/>
            <p:nvPr/>
          </p:nvSpPr>
          <p:spPr>
            <a:xfrm>
              <a:off x="506309" y="200808"/>
              <a:ext cx="654908" cy="654908"/>
            </a:xfrm>
            <a:prstGeom prst="ellipse">
              <a:avLst/>
            </a:prstGeom>
            <a:solidFill>
              <a:srgbClr val="E9F5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3" name="椭圆 42">
              <a:extLst>
                <a:ext uri="{FF2B5EF4-FFF2-40B4-BE49-F238E27FC236}">
                  <a16:creationId xmlns:a16="http://schemas.microsoft.com/office/drawing/2014/main" xmlns="" id="{D5ABB747-09F0-4780-9B03-D3C7D4353671}"/>
                </a:ext>
              </a:extLst>
            </p:cNvPr>
            <p:cNvSpPr/>
            <p:nvPr/>
          </p:nvSpPr>
          <p:spPr>
            <a:xfrm>
              <a:off x="401056" y="200808"/>
              <a:ext cx="432707" cy="432707"/>
            </a:xfrm>
            <a:prstGeom prst="ellipse">
              <a:avLst/>
            </a:prstGeom>
            <a:solidFill>
              <a:srgbClr val="9DD5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134950" y="6541101"/>
            <a:ext cx="180020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模板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822595" y="934128"/>
            <a:ext cx="651829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 spc="300" dirty="0" smtClean="0">
                <a:solidFill>
                  <a:srgbClr val="002060"/>
                </a:solidFill>
                <a:latin typeface="+mn-ea"/>
                <a:cs typeface="+mn-ea"/>
                <a:sym typeface="+mn-lt"/>
              </a:rPr>
              <a:t>资金预登记说明</a:t>
            </a:r>
            <a:endParaRPr lang="en-US" altLang="zh-CN" sz="2400" b="1" spc="300" dirty="0">
              <a:solidFill>
                <a:srgbClr val="002060"/>
              </a:solidFill>
              <a:latin typeface="+mn-ea"/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en-US" altLang="zh-CN" sz="2000" spc="300" dirty="0" smtClean="0">
                <a:latin typeface="+mn-ea"/>
                <a:cs typeface="+mn-ea"/>
              </a:rPr>
              <a:t>    </a:t>
            </a:r>
            <a:r>
              <a:rPr lang="zh-CN" altLang="zh-CN" sz="2000" spc="300" dirty="0" smtClean="0">
                <a:latin typeface="+mn-ea"/>
                <a:cs typeface="+mn-ea"/>
              </a:rPr>
              <a:t>资</a:t>
            </a:r>
            <a:r>
              <a:rPr lang="zh-CN" altLang="zh-CN" sz="2000" spc="300" dirty="0">
                <a:latin typeface="+mn-ea"/>
                <a:cs typeface="+mn-ea"/>
              </a:rPr>
              <a:t>金预登记功能，是对县级农机购置补贴资金申请数量达到当年可用资金总量</a:t>
            </a:r>
            <a:r>
              <a:rPr lang="en-US" altLang="zh-CN" sz="2000" spc="300" dirty="0">
                <a:latin typeface="+mn-ea"/>
                <a:cs typeface="+mn-ea"/>
              </a:rPr>
              <a:t>110%</a:t>
            </a:r>
            <a:r>
              <a:rPr lang="zh-CN" altLang="zh-CN" sz="2000" spc="300" dirty="0">
                <a:latin typeface="+mn-ea"/>
                <a:cs typeface="+mn-ea"/>
              </a:rPr>
              <a:t>，停止受理补贴申请后，对已购机未能办理申请且有补贴需求的信息进行登记，便于农业农村部门实时掌握补贴资金需求情况</a:t>
            </a:r>
            <a:r>
              <a:rPr lang="zh-CN" altLang="zh-CN" sz="2000" spc="300" dirty="0" smtClean="0">
                <a:latin typeface="+mn-ea"/>
                <a:cs typeface="+mn-ea"/>
              </a:rPr>
              <a:t>。</a:t>
            </a:r>
            <a:endParaRPr lang="en-US" altLang="zh-CN" sz="2000" spc="300" dirty="0" smtClean="0">
              <a:latin typeface="+mn-ea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000" spc="300" dirty="0">
                <a:latin typeface="+mn-ea"/>
                <a:cs typeface="+mn-ea"/>
              </a:rPr>
              <a:t> </a:t>
            </a:r>
            <a:r>
              <a:rPr lang="en-US" altLang="zh-CN" sz="2000" spc="300" dirty="0" smtClean="0">
                <a:latin typeface="+mn-ea"/>
                <a:cs typeface="+mn-ea"/>
              </a:rPr>
              <a:t>  </a:t>
            </a:r>
            <a:r>
              <a:rPr lang="zh-CN" altLang="en-US" sz="2000" spc="300" dirty="0" smtClean="0">
                <a:latin typeface="+mn-ea"/>
                <a:cs typeface="+mn-ea"/>
              </a:rPr>
              <a:t>预登记申请在进行录入时，不体现补贴金额，</a:t>
            </a:r>
            <a:r>
              <a:rPr lang="zh-CN" altLang="zh-CN" sz="2000" dirty="0"/>
              <a:t>不进入补贴申请受理程序，不占资</a:t>
            </a:r>
            <a:r>
              <a:rPr lang="zh-CN" altLang="zh-CN" sz="2000" dirty="0" smtClean="0"/>
              <a:t>金</a:t>
            </a:r>
            <a:r>
              <a:rPr lang="zh-CN" altLang="en-US" sz="2000" dirty="0" smtClean="0"/>
              <a:t>。</a:t>
            </a:r>
            <a:r>
              <a:rPr lang="zh-CN" altLang="zh-CN" sz="2000" dirty="0"/>
              <a:t>符合条件的，在县级开始受理补贴申请后，可按规定随时提交补贴申</a:t>
            </a:r>
            <a:r>
              <a:rPr lang="zh-CN" altLang="zh-CN" sz="2000" dirty="0" smtClean="0"/>
              <a:t>请</a:t>
            </a:r>
            <a:r>
              <a:rPr lang="zh-CN" altLang="en-US" sz="2000" dirty="0" smtClean="0"/>
              <a:t>。</a:t>
            </a:r>
            <a:endParaRPr lang="en-US" altLang="zh-CN" sz="2000" dirty="0" smtClean="0"/>
          </a:p>
          <a:p>
            <a:pPr>
              <a:lnSpc>
                <a:spcPct val="150000"/>
              </a:lnSpc>
            </a:pPr>
            <a:r>
              <a:rPr lang="en-US" altLang="zh-CN" sz="2000" spc="300" dirty="0">
                <a:latin typeface="+mn-ea"/>
                <a:cs typeface="+mn-ea"/>
              </a:rPr>
              <a:t> </a:t>
            </a:r>
            <a:r>
              <a:rPr lang="en-US" altLang="zh-CN" sz="2000" spc="300" dirty="0" smtClean="0">
                <a:latin typeface="+mn-ea"/>
                <a:cs typeface="+mn-ea"/>
              </a:rPr>
              <a:t>  </a:t>
            </a:r>
            <a:r>
              <a:rPr lang="zh-CN" altLang="en-US" sz="2000" spc="300" dirty="0" smtClean="0">
                <a:latin typeface="+mn-ea"/>
                <a:cs typeface="+mn-ea"/>
              </a:rPr>
              <a:t>对于预登记申请，管理部门、购机者</a:t>
            </a:r>
            <a:r>
              <a:rPr lang="zh-CN" altLang="zh-CN" sz="2000" dirty="0"/>
              <a:t>所有界面都不显示补贴金额，以防产生误解。</a:t>
            </a:r>
            <a:endParaRPr lang="zh-CN" altLang="zh-CN" sz="2000" spc="300" dirty="0">
              <a:latin typeface="+mn-ea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pc="300" dirty="0">
              <a:latin typeface="+mn-ea"/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27570185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Tm="4986">
        <p:random/>
      </p:transition>
    </mc:Choice>
    <mc:Fallback>
      <p:transition spd="slow" advTm="4986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组合 43">
            <a:extLst>
              <a:ext uri="{FF2B5EF4-FFF2-40B4-BE49-F238E27FC236}">
                <a16:creationId xmlns:a16="http://schemas.microsoft.com/office/drawing/2014/main" xmlns="" id="{BE1FC20C-D08D-4B82-9D3F-0CBD67C87511}"/>
              </a:ext>
            </a:extLst>
          </p:cNvPr>
          <p:cNvGrpSpPr/>
          <p:nvPr/>
        </p:nvGrpSpPr>
        <p:grpSpPr>
          <a:xfrm>
            <a:off x="9614202" y="4088595"/>
            <a:ext cx="3295250" cy="3942035"/>
            <a:chOff x="9614202" y="4088595"/>
            <a:chExt cx="3295250" cy="3942035"/>
          </a:xfrm>
        </p:grpSpPr>
        <p:sp>
          <p:nvSpPr>
            <p:cNvPr id="45" name="椭圆 44">
              <a:extLst>
                <a:ext uri="{FF2B5EF4-FFF2-40B4-BE49-F238E27FC236}">
                  <a16:creationId xmlns:a16="http://schemas.microsoft.com/office/drawing/2014/main" xmlns="" id="{7321FEEF-64E1-496D-ABF2-2C93A0902C46}"/>
                </a:ext>
              </a:extLst>
            </p:cNvPr>
            <p:cNvSpPr/>
            <p:nvPr/>
          </p:nvSpPr>
          <p:spPr>
            <a:xfrm>
              <a:off x="9930394" y="5051572"/>
              <a:ext cx="2979058" cy="2979058"/>
            </a:xfrm>
            <a:prstGeom prst="ellipse">
              <a:avLst/>
            </a:prstGeom>
            <a:solidFill>
              <a:srgbClr val="E9F5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" name="椭圆 45">
              <a:extLst>
                <a:ext uri="{FF2B5EF4-FFF2-40B4-BE49-F238E27FC236}">
                  <a16:creationId xmlns:a16="http://schemas.microsoft.com/office/drawing/2014/main" xmlns="" id="{1570AC4B-90FA-4753-B690-59E7224FBEC5}"/>
                </a:ext>
              </a:extLst>
            </p:cNvPr>
            <p:cNvSpPr/>
            <p:nvPr/>
          </p:nvSpPr>
          <p:spPr>
            <a:xfrm>
              <a:off x="11291123" y="4088595"/>
              <a:ext cx="550370" cy="550370"/>
            </a:xfrm>
            <a:prstGeom prst="ellipse">
              <a:avLst/>
            </a:prstGeom>
            <a:solidFill>
              <a:srgbClr val="9DC0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7" name="椭圆 46">
              <a:extLst>
                <a:ext uri="{FF2B5EF4-FFF2-40B4-BE49-F238E27FC236}">
                  <a16:creationId xmlns:a16="http://schemas.microsoft.com/office/drawing/2014/main" xmlns="" id="{317A5480-DF1E-4744-8CD4-F4EECADFF6B3}"/>
                </a:ext>
              </a:extLst>
            </p:cNvPr>
            <p:cNvSpPr/>
            <p:nvPr/>
          </p:nvSpPr>
          <p:spPr>
            <a:xfrm>
              <a:off x="9614202" y="4752386"/>
              <a:ext cx="1453372" cy="1453372"/>
            </a:xfrm>
            <a:prstGeom prst="ellipse">
              <a:avLst/>
            </a:prstGeom>
            <a:solidFill>
              <a:srgbClr val="9DC0BC">
                <a:alpha val="5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6" name="组合 15">
            <a:extLst>
              <a:ext uri="{FF2B5EF4-FFF2-40B4-BE49-F238E27FC236}">
                <a16:creationId xmlns:a16="http://schemas.microsoft.com/office/drawing/2014/main" xmlns="" id="{D21232F5-FBDE-4C74-9829-21E77F86D8F0}"/>
              </a:ext>
            </a:extLst>
          </p:cNvPr>
          <p:cNvGrpSpPr/>
          <p:nvPr/>
        </p:nvGrpSpPr>
        <p:grpSpPr>
          <a:xfrm>
            <a:off x="210974" y="2475825"/>
            <a:ext cx="3802743" cy="3003247"/>
            <a:chOff x="-33001" y="2256750"/>
            <a:chExt cx="3802743" cy="3003247"/>
          </a:xfrm>
        </p:grpSpPr>
        <p:graphicFrame>
          <p:nvGraphicFramePr>
            <p:cNvPr id="17" name="图表 16">
              <a:extLst>
                <a:ext uri="{FF2B5EF4-FFF2-40B4-BE49-F238E27FC236}">
                  <a16:creationId xmlns:a16="http://schemas.microsoft.com/office/drawing/2014/main" xmlns="" id="{8F1C44AD-68B1-4D5C-B540-6C415748DFD5}"/>
                </a:ext>
              </a:extLst>
            </p:cNvPr>
            <p:cNvGraphicFramePr/>
            <p:nvPr>
              <p:extLst>
                <p:ext uri="{D42A27DB-BD31-4B8C-83A1-F6EECF244321}">
                  <p14:modId xmlns="" xmlns:p14="http://schemas.microsoft.com/office/powerpoint/2010/main" val="2420483420"/>
                </p:ext>
              </p:extLst>
            </p:nvPr>
          </p:nvGraphicFramePr>
          <p:xfrm>
            <a:off x="-33001" y="2256750"/>
            <a:ext cx="3802743" cy="300324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pic>
          <p:nvPicPr>
            <p:cNvPr id="18" name="图片 17">
              <a:extLst>
                <a:ext uri="{FF2B5EF4-FFF2-40B4-BE49-F238E27FC236}">
                  <a16:creationId xmlns:a16="http://schemas.microsoft.com/office/drawing/2014/main" xmlns="" id="{3DBA461C-E277-4551-B292-5F8EFB670B6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09324" y="3220664"/>
              <a:ext cx="1118093" cy="1075418"/>
            </a:xfrm>
            <a:prstGeom prst="rect">
              <a:avLst/>
            </a:prstGeom>
          </p:spPr>
        </p:pic>
      </p:grpSp>
      <p:sp>
        <p:nvSpPr>
          <p:cNvPr id="40" name="文本框 39">
            <a:extLst>
              <a:ext uri="{FF2B5EF4-FFF2-40B4-BE49-F238E27FC236}">
                <a16:creationId xmlns:a16="http://schemas.microsoft.com/office/drawing/2014/main" xmlns="" id="{4A565F8E-7F6B-4B3E-BBCD-97206445C121}"/>
              </a:ext>
            </a:extLst>
          </p:cNvPr>
          <p:cNvSpPr txBox="1"/>
          <p:nvPr/>
        </p:nvSpPr>
        <p:spPr>
          <a:xfrm>
            <a:off x="1224640" y="335911"/>
            <a:ext cx="32131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200" spc="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资金预登记</a:t>
            </a:r>
            <a:endParaRPr lang="zh-CN" altLang="en-US" sz="3200" spc="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41" name="组合 40">
            <a:extLst>
              <a:ext uri="{FF2B5EF4-FFF2-40B4-BE49-F238E27FC236}">
                <a16:creationId xmlns:a16="http://schemas.microsoft.com/office/drawing/2014/main" xmlns="" id="{30346F7A-1C69-499A-9C5B-33E6A385053A}"/>
              </a:ext>
            </a:extLst>
          </p:cNvPr>
          <p:cNvGrpSpPr/>
          <p:nvPr/>
        </p:nvGrpSpPr>
        <p:grpSpPr>
          <a:xfrm>
            <a:off x="420106" y="300845"/>
            <a:ext cx="760161" cy="654908"/>
            <a:chOff x="401056" y="200808"/>
            <a:chExt cx="760161" cy="654908"/>
          </a:xfrm>
        </p:grpSpPr>
        <p:sp>
          <p:nvSpPr>
            <p:cNvPr id="42" name="椭圆 41">
              <a:extLst>
                <a:ext uri="{FF2B5EF4-FFF2-40B4-BE49-F238E27FC236}">
                  <a16:creationId xmlns:a16="http://schemas.microsoft.com/office/drawing/2014/main" xmlns="" id="{FD2A01CE-92D0-473A-BA7C-9F1154CE226E}"/>
                </a:ext>
              </a:extLst>
            </p:cNvPr>
            <p:cNvSpPr/>
            <p:nvPr/>
          </p:nvSpPr>
          <p:spPr>
            <a:xfrm>
              <a:off x="506309" y="200808"/>
              <a:ext cx="654908" cy="654908"/>
            </a:xfrm>
            <a:prstGeom prst="ellipse">
              <a:avLst/>
            </a:prstGeom>
            <a:solidFill>
              <a:srgbClr val="E9F5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3" name="椭圆 42">
              <a:extLst>
                <a:ext uri="{FF2B5EF4-FFF2-40B4-BE49-F238E27FC236}">
                  <a16:creationId xmlns:a16="http://schemas.microsoft.com/office/drawing/2014/main" xmlns="" id="{D5ABB747-09F0-4780-9B03-D3C7D4353671}"/>
                </a:ext>
              </a:extLst>
            </p:cNvPr>
            <p:cNvSpPr/>
            <p:nvPr/>
          </p:nvSpPr>
          <p:spPr>
            <a:xfrm>
              <a:off x="401056" y="200808"/>
              <a:ext cx="432707" cy="432707"/>
            </a:xfrm>
            <a:prstGeom prst="ellipse">
              <a:avLst/>
            </a:prstGeom>
            <a:solidFill>
              <a:srgbClr val="9DD5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134950" y="6541101"/>
            <a:ext cx="180020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模板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822595" y="1392125"/>
            <a:ext cx="651829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 spc="300" dirty="0" smtClean="0">
                <a:solidFill>
                  <a:srgbClr val="002060"/>
                </a:solidFill>
                <a:latin typeface="+mn-ea"/>
                <a:cs typeface="+mn-ea"/>
                <a:sym typeface="+mn-lt"/>
              </a:rPr>
              <a:t>如何预登记</a:t>
            </a:r>
            <a:endParaRPr lang="en-US" altLang="zh-CN" sz="2400" b="1" spc="300" dirty="0">
              <a:solidFill>
                <a:srgbClr val="002060"/>
              </a:solidFill>
              <a:latin typeface="+mn-ea"/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en-US" altLang="zh-CN" sz="2000" spc="300" dirty="0" smtClean="0">
                <a:latin typeface="+mn-ea"/>
                <a:cs typeface="+mn-ea"/>
              </a:rPr>
              <a:t>    </a:t>
            </a:r>
            <a:r>
              <a:rPr lang="zh-CN" altLang="en-US" sz="2000" spc="300" dirty="0" smtClean="0">
                <a:latin typeface="+mn-ea"/>
                <a:cs typeface="+mn-ea"/>
              </a:rPr>
              <a:t>申请预登记，只能通过手机</a:t>
            </a:r>
            <a:r>
              <a:rPr lang="en-US" altLang="zh-CN" sz="2000" spc="300" dirty="0" smtClean="0">
                <a:latin typeface="+mn-ea"/>
                <a:cs typeface="+mn-ea"/>
              </a:rPr>
              <a:t>APP</a:t>
            </a:r>
            <a:r>
              <a:rPr lang="zh-CN" altLang="en-US" sz="2000" spc="300" dirty="0" smtClean="0">
                <a:latin typeface="+mn-ea"/>
                <a:cs typeface="+mn-ea"/>
              </a:rPr>
              <a:t>端，当</a:t>
            </a:r>
            <a:r>
              <a:rPr lang="zh-CN" altLang="zh-CN" sz="2000" spc="300" dirty="0" smtClean="0">
                <a:latin typeface="+mn-ea"/>
                <a:cs typeface="+mn-ea"/>
              </a:rPr>
              <a:t>购</a:t>
            </a:r>
            <a:r>
              <a:rPr lang="zh-CN" altLang="zh-CN" sz="2000" spc="300" dirty="0">
                <a:latin typeface="+mn-ea"/>
                <a:cs typeface="+mn-ea"/>
              </a:rPr>
              <a:t>机者在</a:t>
            </a:r>
            <a:r>
              <a:rPr lang="en-US" altLang="zh-CN" sz="2000" spc="300" dirty="0">
                <a:latin typeface="+mn-ea"/>
                <a:cs typeface="+mn-ea"/>
              </a:rPr>
              <a:t>APP</a:t>
            </a:r>
            <a:r>
              <a:rPr lang="zh-CN" altLang="zh-CN" sz="2000" spc="300" dirty="0">
                <a:latin typeface="+mn-ea"/>
                <a:cs typeface="+mn-ea"/>
              </a:rPr>
              <a:t>端申请信息录入选定补贴申请所属区县后，即验证区县可用资金使用情况，如使用已达</a:t>
            </a:r>
            <a:r>
              <a:rPr lang="en-US" altLang="zh-CN" sz="2000" spc="300" dirty="0">
                <a:latin typeface="+mn-ea"/>
                <a:cs typeface="+mn-ea"/>
              </a:rPr>
              <a:t>110%</a:t>
            </a:r>
            <a:r>
              <a:rPr lang="zh-CN" altLang="zh-CN" sz="2000" spc="300" dirty="0" smtClean="0">
                <a:latin typeface="+mn-ea"/>
                <a:cs typeface="+mn-ea"/>
              </a:rPr>
              <a:t>，</a:t>
            </a:r>
            <a:r>
              <a:rPr lang="zh-CN" altLang="en-US" sz="2000" spc="300" dirty="0" smtClean="0">
                <a:latin typeface="+mn-ea"/>
                <a:cs typeface="+mn-ea"/>
              </a:rPr>
              <a:t>则</a:t>
            </a:r>
            <a:r>
              <a:rPr lang="zh-CN" altLang="zh-CN" sz="2000" spc="300" dirty="0" smtClean="0">
                <a:latin typeface="+mn-ea"/>
                <a:cs typeface="+mn-ea"/>
              </a:rPr>
              <a:t>直</a:t>
            </a:r>
            <a:r>
              <a:rPr lang="zh-CN" altLang="zh-CN" sz="2000" spc="300" dirty="0">
                <a:latin typeface="+mn-ea"/>
                <a:cs typeface="+mn-ea"/>
              </a:rPr>
              <a:t>接弹出资金预登记提示信息，并在用户确认的情况下进入预登记录入界</a:t>
            </a:r>
            <a:r>
              <a:rPr lang="zh-CN" altLang="zh-CN" sz="2000" spc="300" dirty="0" smtClean="0">
                <a:latin typeface="+mn-ea"/>
                <a:cs typeface="+mn-ea"/>
              </a:rPr>
              <a:t>面</a:t>
            </a:r>
            <a:r>
              <a:rPr lang="zh-CN" altLang="en-US" sz="2000" spc="300" dirty="0" smtClean="0">
                <a:latin typeface="+mn-ea"/>
                <a:cs typeface="+mn-ea"/>
              </a:rPr>
              <a:t>。</a:t>
            </a:r>
            <a:endParaRPr lang="en-US" altLang="zh-CN" sz="2000" spc="300" dirty="0" smtClean="0">
              <a:latin typeface="+mn-ea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000" spc="300" dirty="0" smtClean="0">
                <a:latin typeface="+mn-ea"/>
                <a:cs typeface="+mn-ea"/>
                <a:sym typeface="+mn-lt"/>
              </a:rPr>
              <a:t>   </a:t>
            </a:r>
            <a:r>
              <a:rPr lang="zh-CN" altLang="en-US" sz="2000" spc="300" dirty="0" smtClean="0">
                <a:latin typeface="+mn-ea"/>
                <a:cs typeface="+mn-ea"/>
                <a:sym typeface="+mn-lt"/>
              </a:rPr>
              <a:t>预登记录入界面与正常申请录入的内容</a:t>
            </a:r>
            <a:r>
              <a:rPr lang="zh-CN" altLang="en-US" sz="2000" spc="300" dirty="0">
                <a:latin typeface="+mn-ea"/>
                <a:cs typeface="+mn-ea"/>
                <a:sym typeface="+mn-lt"/>
              </a:rPr>
              <a:t>（只是不体现补贴金额）</a:t>
            </a:r>
            <a:r>
              <a:rPr lang="zh-CN" altLang="en-US" sz="2000" spc="300" dirty="0" smtClean="0">
                <a:latin typeface="+mn-ea"/>
                <a:cs typeface="+mn-ea"/>
                <a:sym typeface="+mn-lt"/>
              </a:rPr>
              <a:t>与验证规则一致（牌证机具要先上牌后办补、违规企业、产品等不能进行录入等）。</a:t>
            </a:r>
            <a:endParaRPr lang="en-US" altLang="zh-CN" sz="2000" spc="300" dirty="0">
              <a:latin typeface="+mn-ea"/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314306527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Tm="4986">
        <p:random/>
      </p:transition>
    </mc:Choice>
    <mc:Fallback>
      <p:transition spd="slow" advTm="4986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组合 43">
            <a:extLst>
              <a:ext uri="{FF2B5EF4-FFF2-40B4-BE49-F238E27FC236}">
                <a16:creationId xmlns:a16="http://schemas.microsoft.com/office/drawing/2014/main" xmlns="" id="{BE1FC20C-D08D-4B82-9D3F-0CBD67C87511}"/>
              </a:ext>
            </a:extLst>
          </p:cNvPr>
          <p:cNvGrpSpPr/>
          <p:nvPr/>
        </p:nvGrpSpPr>
        <p:grpSpPr>
          <a:xfrm>
            <a:off x="9614202" y="4088595"/>
            <a:ext cx="3295250" cy="3942035"/>
            <a:chOff x="9614202" y="4088595"/>
            <a:chExt cx="3295250" cy="3942035"/>
          </a:xfrm>
        </p:grpSpPr>
        <p:sp>
          <p:nvSpPr>
            <p:cNvPr id="45" name="椭圆 44">
              <a:extLst>
                <a:ext uri="{FF2B5EF4-FFF2-40B4-BE49-F238E27FC236}">
                  <a16:creationId xmlns:a16="http://schemas.microsoft.com/office/drawing/2014/main" xmlns="" id="{7321FEEF-64E1-496D-ABF2-2C93A0902C46}"/>
                </a:ext>
              </a:extLst>
            </p:cNvPr>
            <p:cNvSpPr/>
            <p:nvPr/>
          </p:nvSpPr>
          <p:spPr>
            <a:xfrm>
              <a:off x="9930394" y="5051572"/>
              <a:ext cx="2979058" cy="2979058"/>
            </a:xfrm>
            <a:prstGeom prst="ellipse">
              <a:avLst/>
            </a:prstGeom>
            <a:solidFill>
              <a:srgbClr val="E9F5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" name="椭圆 45">
              <a:extLst>
                <a:ext uri="{FF2B5EF4-FFF2-40B4-BE49-F238E27FC236}">
                  <a16:creationId xmlns:a16="http://schemas.microsoft.com/office/drawing/2014/main" xmlns="" id="{1570AC4B-90FA-4753-B690-59E7224FBEC5}"/>
                </a:ext>
              </a:extLst>
            </p:cNvPr>
            <p:cNvSpPr/>
            <p:nvPr/>
          </p:nvSpPr>
          <p:spPr>
            <a:xfrm>
              <a:off x="11291123" y="4088595"/>
              <a:ext cx="550370" cy="550370"/>
            </a:xfrm>
            <a:prstGeom prst="ellipse">
              <a:avLst/>
            </a:prstGeom>
            <a:solidFill>
              <a:srgbClr val="9DC0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7" name="椭圆 46">
              <a:extLst>
                <a:ext uri="{FF2B5EF4-FFF2-40B4-BE49-F238E27FC236}">
                  <a16:creationId xmlns:a16="http://schemas.microsoft.com/office/drawing/2014/main" xmlns="" id="{317A5480-DF1E-4744-8CD4-F4EECADFF6B3}"/>
                </a:ext>
              </a:extLst>
            </p:cNvPr>
            <p:cNvSpPr/>
            <p:nvPr/>
          </p:nvSpPr>
          <p:spPr>
            <a:xfrm>
              <a:off x="9614202" y="4752386"/>
              <a:ext cx="1453372" cy="1453372"/>
            </a:xfrm>
            <a:prstGeom prst="ellipse">
              <a:avLst/>
            </a:prstGeom>
            <a:solidFill>
              <a:srgbClr val="9DC0BC">
                <a:alpha val="5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40" name="文本框 39">
            <a:extLst>
              <a:ext uri="{FF2B5EF4-FFF2-40B4-BE49-F238E27FC236}">
                <a16:creationId xmlns:a16="http://schemas.microsoft.com/office/drawing/2014/main" xmlns="" id="{4A565F8E-7F6B-4B3E-BBCD-97206445C121}"/>
              </a:ext>
            </a:extLst>
          </p:cNvPr>
          <p:cNvSpPr txBox="1"/>
          <p:nvPr/>
        </p:nvSpPr>
        <p:spPr>
          <a:xfrm>
            <a:off x="1224640" y="335911"/>
            <a:ext cx="32131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200" spc="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资金预登记</a:t>
            </a:r>
            <a:endParaRPr lang="zh-CN" altLang="en-US" sz="3200" spc="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41" name="组合 40">
            <a:extLst>
              <a:ext uri="{FF2B5EF4-FFF2-40B4-BE49-F238E27FC236}">
                <a16:creationId xmlns:a16="http://schemas.microsoft.com/office/drawing/2014/main" xmlns="" id="{30346F7A-1C69-499A-9C5B-33E6A385053A}"/>
              </a:ext>
            </a:extLst>
          </p:cNvPr>
          <p:cNvGrpSpPr/>
          <p:nvPr/>
        </p:nvGrpSpPr>
        <p:grpSpPr>
          <a:xfrm>
            <a:off x="420106" y="300845"/>
            <a:ext cx="760161" cy="654908"/>
            <a:chOff x="401056" y="200808"/>
            <a:chExt cx="760161" cy="654908"/>
          </a:xfrm>
        </p:grpSpPr>
        <p:sp>
          <p:nvSpPr>
            <p:cNvPr id="42" name="椭圆 41">
              <a:extLst>
                <a:ext uri="{FF2B5EF4-FFF2-40B4-BE49-F238E27FC236}">
                  <a16:creationId xmlns:a16="http://schemas.microsoft.com/office/drawing/2014/main" xmlns="" id="{FD2A01CE-92D0-473A-BA7C-9F1154CE226E}"/>
                </a:ext>
              </a:extLst>
            </p:cNvPr>
            <p:cNvSpPr/>
            <p:nvPr/>
          </p:nvSpPr>
          <p:spPr>
            <a:xfrm>
              <a:off x="506309" y="200808"/>
              <a:ext cx="654908" cy="654908"/>
            </a:xfrm>
            <a:prstGeom prst="ellipse">
              <a:avLst/>
            </a:prstGeom>
            <a:solidFill>
              <a:srgbClr val="E9F5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3" name="椭圆 42">
              <a:extLst>
                <a:ext uri="{FF2B5EF4-FFF2-40B4-BE49-F238E27FC236}">
                  <a16:creationId xmlns:a16="http://schemas.microsoft.com/office/drawing/2014/main" xmlns="" id="{D5ABB747-09F0-4780-9B03-D3C7D4353671}"/>
                </a:ext>
              </a:extLst>
            </p:cNvPr>
            <p:cNvSpPr/>
            <p:nvPr/>
          </p:nvSpPr>
          <p:spPr>
            <a:xfrm>
              <a:off x="401056" y="200808"/>
              <a:ext cx="432707" cy="432707"/>
            </a:xfrm>
            <a:prstGeom prst="ellipse">
              <a:avLst/>
            </a:prstGeom>
            <a:solidFill>
              <a:srgbClr val="9DD5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134950" y="6541101"/>
            <a:ext cx="180020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模板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40632" y="1392125"/>
            <a:ext cx="11521439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 spc="300" dirty="0" smtClean="0">
                <a:solidFill>
                  <a:srgbClr val="002060"/>
                </a:solidFill>
                <a:latin typeface="+mn-ea"/>
                <a:cs typeface="+mn-ea"/>
                <a:sym typeface="+mn-lt"/>
              </a:rPr>
              <a:t>关于资金预登记的其他说明</a:t>
            </a:r>
            <a:endParaRPr lang="en-US" altLang="zh-CN" sz="2400" b="1" spc="300" dirty="0" smtClean="0">
              <a:solidFill>
                <a:srgbClr val="002060"/>
              </a:solidFill>
              <a:latin typeface="+mn-ea"/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spc="300" dirty="0" smtClean="0">
                <a:latin typeface="+mn-ea"/>
                <a:cs typeface="+mn-ea"/>
                <a:sym typeface="+mn-lt"/>
              </a:rPr>
              <a:t>    1</a:t>
            </a:r>
            <a:r>
              <a:rPr lang="en-US" altLang="zh-CN" sz="2000" b="1" spc="300" dirty="0">
                <a:latin typeface="+mn-ea"/>
                <a:cs typeface="+mn-ea"/>
                <a:sym typeface="+mn-lt"/>
              </a:rPr>
              <a:t>.</a:t>
            </a:r>
            <a:r>
              <a:rPr lang="zh-CN" altLang="zh-CN" sz="2000" spc="300" dirty="0">
                <a:latin typeface="+mn-ea"/>
                <a:cs typeface="+mn-ea"/>
              </a:rPr>
              <a:t>当县级有可用补贴资金（如调剂、进入下年度等）时，购机者可按当地县级农业农村部门通知或公告要求，随时在线提交补贴申请</a:t>
            </a:r>
            <a:r>
              <a:rPr lang="en-US" altLang="zh-CN" sz="2000" spc="300" dirty="0">
                <a:latin typeface="+mn-ea"/>
                <a:cs typeface="+mn-ea"/>
              </a:rPr>
              <a:t>(</a:t>
            </a:r>
            <a:r>
              <a:rPr lang="zh-CN" altLang="zh-CN" sz="2000" spc="300" dirty="0">
                <a:latin typeface="+mn-ea"/>
                <a:cs typeface="+mn-ea"/>
              </a:rPr>
              <a:t>通过手机</a:t>
            </a:r>
            <a:r>
              <a:rPr lang="en-US" altLang="zh-CN" sz="2000" spc="300" dirty="0">
                <a:latin typeface="+mn-ea"/>
                <a:cs typeface="+mn-ea"/>
              </a:rPr>
              <a:t>APP)</a:t>
            </a:r>
            <a:r>
              <a:rPr lang="zh-CN" altLang="zh-CN" sz="2000" spc="300" dirty="0">
                <a:latin typeface="+mn-ea"/>
                <a:cs typeface="+mn-ea"/>
              </a:rPr>
              <a:t>，补贴机具资质、补贴标准和办理程序等均按购机者提交补贴申请时相关规定执行</a:t>
            </a:r>
            <a:endParaRPr lang="en-US" altLang="zh-CN" sz="2000" spc="300" dirty="0">
              <a:latin typeface="+mn-ea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spc="300" dirty="0" smtClean="0">
                <a:latin typeface="+mn-ea"/>
                <a:cs typeface="+mn-ea"/>
                <a:sym typeface="+mn-lt"/>
              </a:rPr>
              <a:t>    2</a:t>
            </a:r>
            <a:r>
              <a:rPr lang="en-US" altLang="zh-CN" sz="2000" b="1" spc="300" dirty="0">
                <a:latin typeface="+mn-ea"/>
                <a:cs typeface="+mn-ea"/>
                <a:sym typeface="+mn-lt"/>
              </a:rPr>
              <a:t>.</a:t>
            </a:r>
            <a:r>
              <a:rPr lang="zh-CN" altLang="zh-CN" sz="2000" spc="300" dirty="0">
                <a:latin typeface="+mn-ea"/>
                <a:cs typeface="+mn-ea"/>
              </a:rPr>
              <a:t>已信息登记的，购机者只能通过手机</a:t>
            </a:r>
            <a:r>
              <a:rPr lang="en-US" altLang="zh-CN" sz="2000" spc="300" dirty="0">
                <a:latin typeface="+mn-ea"/>
                <a:cs typeface="+mn-ea"/>
              </a:rPr>
              <a:t>APP</a:t>
            </a:r>
            <a:r>
              <a:rPr lang="zh-CN" altLang="zh-CN" sz="2000" spc="300" dirty="0">
                <a:latin typeface="+mn-ea"/>
                <a:cs typeface="+mn-ea"/>
              </a:rPr>
              <a:t>的信息登记界面提交补贴申请。当申请提交成功后，原登记的信息记录自动删除。也就是：同一个出厂编号，不能出现同时有补贴申请和信息登记</a:t>
            </a:r>
            <a:r>
              <a:rPr lang="zh-CN" altLang="en-US" sz="2000" spc="300" dirty="0">
                <a:latin typeface="+mn-ea"/>
                <a:cs typeface="+mn-ea"/>
              </a:rPr>
              <a:t>。</a:t>
            </a:r>
            <a:endParaRPr lang="en-US" altLang="zh-CN" sz="2000" spc="300" dirty="0">
              <a:latin typeface="+mn-ea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spc="300" dirty="0" smtClean="0">
                <a:latin typeface="+mn-ea"/>
                <a:cs typeface="+mn-ea"/>
                <a:sym typeface="+mn-lt"/>
              </a:rPr>
              <a:t>   3</a:t>
            </a:r>
            <a:r>
              <a:rPr lang="en-US" altLang="zh-CN" sz="2000" b="1" spc="300" dirty="0">
                <a:latin typeface="+mn-ea"/>
                <a:cs typeface="+mn-ea"/>
                <a:sym typeface="+mn-lt"/>
              </a:rPr>
              <a:t>.</a:t>
            </a:r>
            <a:r>
              <a:rPr lang="zh-CN" altLang="zh-CN" sz="2000" spc="300" dirty="0">
                <a:latin typeface="+mn-ea"/>
                <a:cs typeface="+mn-ea"/>
              </a:rPr>
              <a:t>当提交补贴申请时涉及被违规查处取消或联动取消补贴资格、被封闭状态的补贴产品，系统判断禁止提交补贴申请，不得进入补贴申请办理程序。同时弹出提示禁止提交的原因，建议购机者与产销企业联系后续处理措</a:t>
            </a:r>
            <a:r>
              <a:rPr lang="zh-CN" altLang="zh-CN" sz="2000" spc="300" dirty="0" smtClean="0">
                <a:latin typeface="+mn-ea"/>
                <a:cs typeface="+mn-ea"/>
              </a:rPr>
              <a:t>施</a:t>
            </a:r>
            <a:r>
              <a:rPr lang="zh-CN" altLang="en-US" sz="2000" spc="300" dirty="0" smtClean="0">
                <a:latin typeface="+mn-ea"/>
                <a:cs typeface="+mn-ea"/>
              </a:rPr>
              <a:t>。</a:t>
            </a:r>
            <a:endParaRPr lang="en-US" altLang="zh-CN" sz="2000" spc="300" dirty="0">
              <a:latin typeface="+mn-ea"/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69002405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Tm="4986">
        <p:random/>
      </p:transition>
    </mc:Choice>
    <mc:Fallback>
      <p:transition spd="slow" advTm="4986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组合 43">
            <a:extLst>
              <a:ext uri="{FF2B5EF4-FFF2-40B4-BE49-F238E27FC236}">
                <a16:creationId xmlns:a16="http://schemas.microsoft.com/office/drawing/2014/main" xmlns="" id="{BE1FC20C-D08D-4B82-9D3F-0CBD67C87511}"/>
              </a:ext>
            </a:extLst>
          </p:cNvPr>
          <p:cNvGrpSpPr/>
          <p:nvPr/>
        </p:nvGrpSpPr>
        <p:grpSpPr>
          <a:xfrm>
            <a:off x="9614202" y="4088595"/>
            <a:ext cx="3295250" cy="3942035"/>
            <a:chOff x="9614202" y="4088595"/>
            <a:chExt cx="3295250" cy="3942035"/>
          </a:xfrm>
        </p:grpSpPr>
        <p:sp>
          <p:nvSpPr>
            <p:cNvPr id="45" name="椭圆 44">
              <a:extLst>
                <a:ext uri="{FF2B5EF4-FFF2-40B4-BE49-F238E27FC236}">
                  <a16:creationId xmlns:a16="http://schemas.microsoft.com/office/drawing/2014/main" xmlns="" id="{7321FEEF-64E1-496D-ABF2-2C93A0902C46}"/>
                </a:ext>
              </a:extLst>
            </p:cNvPr>
            <p:cNvSpPr/>
            <p:nvPr/>
          </p:nvSpPr>
          <p:spPr>
            <a:xfrm>
              <a:off x="9930394" y="5051572"/>
              <a:ext cx="2979058" cy="2979058"/>
            </a:xfrm>
            <a:prstGeom prst="ellipse">
              <a:avLst/>
            </a:prstGeom>
            <a:solidFill>
              <a:srgbClr val="E9F5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" name="椭圆 45">
              <a:extLst>
                <a:ext uri="{FF2B5EF4-FFF2-40B4-BE49-F238E27FC236}">
                  <a16:creationId xmlns:a16="http://schemas.microsoft.com/office/drawing/2014/main" xmlns="" id="{1570AC4B-90FA-4753-B690-59E7224FBEC5}"/>
                </a:ext>
              </a:extLst>
            </p:cNvPr>
            <p:cNvSpPr/>
            <p:nvPr/>
          </p:nvSpPr>
          <p:spPr>
            <a:xfrm>
              <a:off x="11291123" y="4088595"/>
              <a:ext cx="550370" cy="550370"/>
            </a:xfrm>
            <a:prstGeom prst="ellipse">
              <a:avLst/>
            </a:prstGeom>
            <a:solidFill>
              <a:srgbClr val="9DC0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7" name="椭圆 46">
              <a:extLst>
                <a:ext uri="{FF2B5EF4-FFF2-40B4-BE49-F238E27FC236}">
                  <a16:creationId xmlns:a16="http://schemas.microsoft.com/office/drawing/2014/main" xmlns="" id="{317A5480-DF1E-4744-8CD4-F4EECADFF6B3}"/>
                </a:ext>
              </a:extLst>
            </p:cNvPr>
            <p:cNvSpPr/>
            <p:nvPr/>
          </p:nvSpPr>
          <p:spPr>
            <a:xfrm>
              <a:off x="9614202" y="4752386"/>
              <a:ext cx="1453372" cy="1453372"/>
            </a:xfrm>
            <a:prstGeom prst="ellipse">
              <a:avLst/>
            </a:prstGeom>
            <a:solidFill>
              <a:srgbClr val="9DC0BC">
                <a:alpha val="5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40" name="文本框 39">
            <a:extLst>
              <a:ext uri="{FF2B5EF4-FFF2-40B4-BE49-F238E27FC236}">
                <a16:creationId xmlns:a16="http://schemas.microsoft.com/office/drawing/2014/main" xmlns="" id="{4A565F8E-7F6B-4B3E-BBCD-97206445C121}"/>
              </a:ext>
            </a:extLst>
          </p:cNvPr>
          <p:cNvSpPr txBox="1"/>
          <p:nvPr/>
        </p:nvSpPr>
        <p:spPr>
          <a:xfrm>
            <a:off x="1224640" y="335911"/>
            <a:ext cx="32131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200" spc="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资金预登记</a:t>
            </a:r>
            <a:endParaRPr lang="zh-CN" altLang="en-US" sz="3200" spc="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41" name="组合 40">
            <a:extLst>
              <a:ext uri="{FF2B5EF4-FFF2-40B4-BE49-F238E27FC236}">
                <a16:creationId xmlns:a16="http://schemas.microsoft.com/office/drawing/2014/main" xmlns="" id="{30346F7A-1C69-499A-9C5B-33E6A385053A}"/>
              </a:ext>
            </a:extLst>
          </p:cNvPr>
          <p:cNvGrpSpPr/>
          <p:nvPr/>
        </p:nvGrpSpPr>
        <p:grpSpPr>
          <a:xfrm>
            <a:off x="420106" y="300845"/>
            <a:ext cx="760161" cy="654908"/>
            <a:chOff x="401056" y="200808"/>
            <a:chExt cx="760161" cy="654908"/>
          </a:xfrm>
        </p:grpSpPr>
        <p:sp>
          <p:nvSpPr>
            <p:cNvPr id="42" name="椭圆 41">
              <a:extLst>
                <a:ext uri="{FF2B5EF4-FFF2-40B4-BE49-F238E27FC236}">
                  <a16:creationId xmlns:a16="http://schemas.microsoft.com/office/drawing/2014/main" xmlns="" id="{FD2A01CE-92D0-473A-BA7C-9F1154CE226E}"/>
                </a:ext>
              </a:extLst>
            </p:cNvPr>
            <p:cNvSpPr/>
            <p:nvPr/>
          </p:nvSpPr>
          <p:spPr>
            <a:xfrm>
              <a:off x="506309" y="200808"/>
              <a:ext cx="654908" cy="654908"/>
            </a:xfrm>
            <a:prstGeom prst="ellipse">
              <a:avLst/>
            </a:prstGeom>
            <a:solidFill>
              <a:srgbClr val="E9F5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3" name="椭圆 42">
              <a:extLst>
                <a:ext uri="{FF2B5EF4-FFF2-40B4-BE49-F238E27FC236}">
                  <a16:creationId xmlns:a16="http://schemas.microsoft.com/office/drawing/2014/main" xmlns="" id="{D5ABB747-09F0-4780-9B03-D3C7D4353671}"/>
                </a:ext>
              </a:extLst>
            </p:cNvPr>
            <p:cNvSpPr/>
            <p:nvPr/>
          </p:nvSpPr>
          <p:spPr>
            <a:xfrm>
              <a:off x="401056" y="200808"/>
              <a:ext cx="432707" cy="432707"/>
            </a:xfrm>
            <a:prstGeom prst="ellipse">
              <a:avLst/>
            </a:prstGeom>
            <a:solidFill>
              <a:srgbClr val="9DD5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134950" y="6541101"/>
            <a:ext cx="180020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模板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40632" y="1392125"/>
            <a:ext cx="1152143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 spc="300" dirty="0" smtClean="0">
                <a:solidFill>
                  <a:srgbClr val="002060"/>
                </a:solidFill>
                <a:latin typeface="+mn-ea"/>
                <a:cs typeface="+mn-ea"/>
                <a:sym typeface="+mn-lt"/>
              </a:rPr>
              <a:t>关于资金预登记的其他说明</a:t>
            </a:r>
            <a:endParaRPr lang="en-US" altLang="zh-CN" sz="2400" b="1" spc="300" dirty="0" smtClean="0">
              <a:solidFill>
                <a:srgbClr val="002060"/>
              </a:solidFill>
              <a:latin typeface="+mn-ea"/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en-US" altLang="zh-CN" sz="2000" spc="300" dirty="0">
                <a:latin typeface="+mn-ea"/>
                <a:cs typeface="+mn-ea"/>
                <a:sym typeface="+mn-lt"/>
              </a:rPr>
              <a:t>    </a:t>
            </a:r>
            <a:r>
              <a:rPr lang="en-US" altLang="zh-CN" sz="2000" b="1" spc="300" dirty="0">
                <a:latin typeface="+mn-ea"/>
                <a:cs typeface="+mn-ea"/>
                <a:sym typeface="+mn-lt"/>
              </a:rPr>
              <a:t>4.</a:t>
            </a:r>
            <a:r>
              <a:rPr lang="zh-CN" altLang="zh-CN" sz="2000" spc="300" dirty="0">
                <a:latin typeface="+mn-ea"/>
                <a:cs typeface="+mn-ea"/>
              </a:rPr>
              <a:t>同一个出厂编号只能信息登记一次，不能重复登记</a:t>
            </a:r>
            <a:r>
              <a:rPr lang="zh-CN" altLang="en-US" sz="2000" spc="300" dirty="0">
                <a:latin typeface="+mn-ea"/>
                <a:cs typeface="+mn-ea"/>
              </a:rPr>
              <a:t>。</a:t>
            </a:r>
            <a:endParaRPr lang="en-US" altLang="zh-CN" sz="2000" spc="300" dirty="0">
              <a:latin typeface="+mn-ea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000" spc="300" dirty="0" smtClean="0">
                <a:latin typeface="+mn-ea"/>
                <a:cs typeface="+mn-ea"/>
              </a:rPr>
              <a:t>    </a:t>
            </a:r>
            <a:r>
              <a:rPr lang="en-US" altLang="zh-CN" sz="2000" b="1" spc="300" dirty="0" smtClean="0">
                <a:latin typeface="+mn-ea"/>
                <a:cs typeface="+mn-ea"/>
              </a:rPr>
              <a:t>5</a:t>
            </a:r>
            <a:r>
              <a:rPr lang="en-US" altLang="zh-CN" sz="2000" b="1" spc="300" dirty="0">
                <a:latin typeface="+mn-ea"/>
                <a:cs typeface="+mn-ea"/>
              </a:rPr>
              <a:t>.</a:t>
            </a:r>
            <a:r>
              <a:rPr lang="zh-CN" altLang="zh-CN" sz="2000" spc="300" dirty="0">
                <a:latin typeface="+mn-ea"/>
                <a:cs typeface="+mn-ea"/>
              </a:rPr>
              <a:t>购机者可以对登记的信息进行修改、删除操作。其中，删除只是删除登记的信息记录，不是把出厂编号作废，不影响后续申请</a:t>
            </a:r>
            <a:r>
              <a:rPr lang="zh-CN" altLang="zh-CN" sz="2000" spc="300" dirty="0" smtClean="0">
                <a:latin typeface="+mn-ea"/>
                <a:cs typeface="+mn-ea"/>
              </a:rPr>
              <a:t>。</a:t>
            </a:r>
            <a:r>
              <a:rPr lang="en-US" altLang="zh-CN" sz="2000" b="1" spc="300" dirty="0" smtClean="0">
                <a:latin typeface="+mn-ea"/>
                <a:cs typeface="+mn-ea"/>
                <a:sym typeface="+mn-lt"/>
              </a:rPr>
              <a:t>    </a:t>
            </a:r>
            <a:endParaRPr lang="en-US" altLang="zh-CN" sz="2000" spc="300" dirty="0">
              <a:latin typeface="+mn-ea"/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8177391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Tm="4986">
        <p:random/>
      </p:transition>
    </mc:Choice>
    <mc:Fallback>
      <p:transition spd="slow" advTm="4986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组合 43">
            <a:extLst>
              <a:ext uri="{FF2B5EF4-FFF2-40B4-BE49-F238E27FC236}">
                <a16:creationId xmlns:a16="http://schemas.microsoft.com/office/drawing/2014/main" xmlns="" id="{BE1FC20C-D08D-4B82-9D3F-0CBD67C87511}"/>
              </a:ext>
            </a:extLst>
          </p:cNvPr>
          <p:cNvGrpSpPr/>
          <p:nvPr/>
        </p:nvGrpSpPr>
        <p:grpSpPr>
          <a:xfrm>
            <a:off x="9614202" y="4088595"/>
            <a:ext cx="3295250" cy="3942035"/>
            <a:chOff x="9614202" y="4088595"/>
            <a:chExt cx="3295250" cy="3942035"/>
          </a:xfrm>
        </p:grpSpPr>
        <p:sp>
          <p:nvSpPr>
            <p:cNvPr id="45" name="椭圆 44">
              <a:extLst>
                <a:ext uri="{FF2B5EF4-FFF2-40B4-BE49-F238E27FC236}">
                  <a16:creationId xmlns:a16="http://schemas.microsoft.com/office/drawing/2014/main" xmlns="" id="{7321FEEF-64E1-496D-ABF2-2C93A0902C46}"/>
                </a:ext>
              </a:extLst>
            </p:cNvPr>
            <p:cNvSpPr/>
            <p:nvPr/>
          </p:nvSpPr>
          <p:spPr>
            <a:xfrm>
              <a:off x="9930394" y="5051572"/>
              <a:ext cx="2979058" cy="2979058"/>
            </a:xfrm>
            <a:prstGeom prst="ellipse">
              <a:avLst/>
            </a:prstGeom>
            <a:solidFill>
              <a:srgbClr val="E9F5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" name="椭圆 45">
              <a:extLst>
                <a:ext uri="{FF2B5EF4-FFF2-40B4-BE49-F238E27FC236}">
                  <a16:creationId xmlns:a16="http://schemas.microsoft.com/office/drawing/2014/main" xmlns="" id="{1570AC4B-90FA-4753-B690-59E7224FBEC5}"/>
                </a:ext>
              </a:extLst>
            </p:cNvPr>
            <p:cNvSpPr/>
            <p:nvPr/>
          </p:nvSpPr>
          <p:spPr>
            <a:xfrm>
              <a:off x="11291123" y="4088595"/>
              <a:ext cx="550370" cy="550370"/>
            </a:xfrm>
            <a:prstGeom prst="ellipse">
              <a:avLst/>
            </a:prstGeom>
            <a:solidFill>
              <a:srgbClr val="9DC0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7" name="椭圆 46">
              <a:extLst>
                <a:ext uri="{FF2B5EF4-FFF2-40B4-BE49-F238E27FC236}">
                  <a16:creationId xmlns:a16="http://schemas.microsoft.com/office/drawing/2014/main" xmlns="" id="{317A5480-DF1E-4744-8CD4-F4EECADFF6B3}"/>
                </a:ext>
              </a:extLst>
            </p:cNvPr>
            <p:cNvSpPr/>
            <p:nvPr/>
          </p:nvSpPr>
          <p:spPr>
            <a:xfrm>
              <a:off x="9614202" y="4752386"/>
              <a:ext cx="1453372" cy="1453372"/>
            </a:xfrm>
            <a:prstGeom prst="ellipse">
              <a:avLst/>
            </a:prstGeom>
            <a:solidFill>
              <a:srgbClr val="9DC0BC">
                <a:alpha val="5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40" name="文本框 39">
            <a:extLst>
              <a:ext uri="{FF2B5EF4-FFF2-40B4-BE49-F238E27FC236}">
                <a16:creationId xmlns:a16="http://schemas.microsoft.com/office/drawing/2014/main" xmlns="" id="{4A565F8E-7F6B-4B3E-BBCD-97206445C121}"/>
              </a:ext>
            </a:extLst>
          </p:cNvPr>
          <p:cNvSpPr txBox="1"/>
          <p:nvPr/>
        </p:nvSpPr>
        <p:spPr>
          <a:xfrm>
            <a:off x="1224640" y="335911"/>
            <a:ext cx="32131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200" spc="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资金预登记</a:t>
            </a:r>
            <a:endParaRPr lang="zh-CN" altLang="en-US" sz="3200" spc="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41" name="组合 40">
            <a:extLst>
              <a:ext uri="{FF2B5EF4-FFF2-40B4-BE49-F238E27FC236}">
                <a16:creationId xmlns:a16="http://schemas.microsoft.com/office/drawing/2014/main" xmlns="" id="{30346F7A-1C69-499A-9C5B-33E6A385053A}"/>
              </a:ext>
            </a:extLst>
          </p:cNvPr>
          <p:cNvGrpSpPr/>
          <p:nvPr/>
        </p:nvGrpSpPr>
        <p:grpSpPr>
          <a:xfrm>
            <a:off x="420106" y="300845"/>
            <a:ext cx="760161" cy="654908"/>
            <a:chOff x="401056" y="200808"/>
            <a:chExt cx="760161" cy="654908"/>
          </a:xfrm>
        </p:grpSpPr>
        <p:sp>
          <p:nvSpPr>
            <p:cNvPr id="42" name="椭圆 41">
              <a:extLst>
                <a:ext uri="{FF2B5EF4-FFF2-40B4-BE49-F238E27FC236}">
                  <a16:creationId xmlns:a16="http://schemas.microsoft.com/office/drawing/2014/main" xmlns="" id="{FD2A01CE-92D0-473A-BA7C-9F1154CE226E}"/>
                </a:ext>
              </a:extLst>
            </p:cNvPr>
            <p:cNvSpPr/>
            <p:nvPr/>
          </p:nvSpPr>
          <p:spPr>
            <a:xfrm>
              <a:off x="506309" y="200808"/>
              <a:ext cx="654908" cy="654908"/>
            </a:xfrm>
            <a:prstGeom prst="ellipse">
              <a:avLst/>
            </a:prstGeom>
            <a:solidFill>
              <a:srgbClr val="E9F5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3" name="椭圆 42">
              <a:extLst>
                <a:ext uri="{FF2B5EF4-FFF2-40B4-BE49-F238E27FC236}">
                  <a16:creationId xmlns:a16="http://schemas.microsoft.com/office/drawing/2014/main" xmlns="" id="{D5ABB747-09F0-4780-9B03-D3C7D4353671}"/>
                </a:ext>
              </a:extLst>
            </p:cNvPr>
            <p:cNvSpPr/>
            <p:nvPr/>
          </p:nvSpPr>
          <p:spPr>
            <a:xfrm>
              <a:off x="401056" y="200808"/>
              <a:ext cx="432707" cy="432707"/>
            </a:xfrm>
            <a:prstGeom prst="ellipse">
              <a:avLst/>
            </a:prstGeom>
            <a:solidFill>
              <a:srgbClr val="9DD5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134950" y="6541101"/>
            <a:ext cx="180020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模板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40633" y="1392125"/>
            <a:ext cx="1066479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spc="300" dirty="0" smtClean="0">
                <a:solidFill>
                  <a:srgbClr val="002060"/>
                </a:solidFill>
                <a:latin typeface="+mn-ea"/>
                <a:cs typeface="+mn-ea"/>
              </a:rPr>
              <a:t>信</a:t>
            </a:r>
            <a:r>
              <a:rPr lang="zh-CN" altLang="en-US" sz="2400" b="1" spc="300" dirty="0">
                <a:solidFill>
                  <a:srgbClr val="002060"/>
                </a:solidFill>
                <a:latin typeface="+mn-ea"/>
                <a:cs typeface="+mn-ea"/>
              </a:rPr>
              <a:t>息登记明细查</a:t>
            </a:r>
            <a:r>
              <a:rPr lang="zh-CN" altLang="en-US" sz="2400" b="1" spc="300" dirty="0" smtClean="0">
                <a:solidFill>
                  <a:srgbClr val="002060"/>
                </a:solidFill>
                <a:latin typeface="+mn-ea"/>
                <a:cs typeface="+mn-ea"/>
              </a:rPr>
              <a:t>询</a:t>
            </a:r>
            <a:endParaRPr lang="en-US" altLang="zh-CN" sz="2400" b="1" spc="300" dirty="0" smtClean="0">
              <a:solidFill>
                <a:srgbClr val="002060"/>
              </a:solidFill>
              <a:latin typeface="+mn-ea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spc="300" dirty="0">
                <a:latin typeface="+mn-ea"/>
                <a:cs typeface="+mn-ea"/>
                <a:sym typeface="+mn-lt"/>
              </a:rPr>
              <a:t>系统中各</a:t>
            </a:r>
            <a:r>
              <a:rPr lang="zh-CN" altLang="en-US" sz="2000" spc="300" dirty="0" smtClean="0">
                <a:latin typeface="+mn-ea"/>
                <a:cs typeface="+mn-ea"/>
                <a:sym typeface="+mn-lt"/>
              </a:rPr>
              <a:t>级农业农村主管人员均具备查询功能，在申请管理下“信息登记明细查询”中进行查看，了解何人何时登记了申请，以及申请详细信息</a:t>
            </a:r>
            <a:endParaRPr lang="en-US" altLang="zh-CN" sz="2000" spc="300" dirty="0">
              <a:latin typeface="+mn-ea"/>
              <a:cs typeface="+mn-ea"/>
              <a:sym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124" y="3095512"/>
            <a:ext cx="10331450" cy="356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28607578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Tm="4986">
        <p:random/>
      </p:transition>
    </mc:Choice>
    <mc:Fallback>
      <p:transition spd="slow" advTm="4986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组合 43">
            <a:extLst>
              <a:ext uri="{FF2B5EF4-FFF2-40B4-BE49-F238E27FC236}">
                <a16:creationId xmlns:a16="http://schemas.microsoft.com/office/drawing/2014/main" xmlns="" id="{BE1FC20C-D08D-4B82-9D3F-0CBD67C87511}"/>
              </a:ext>
            </a:extLst>
          </p:cNvPr>
          <p:cNvGrpSpPr/>
          <p:nvPr/>
        </p:nvGrpSpPr>
        <p:grpSpPr>
          <a:xfrm>
            <a:off x="9614202" y="4088595"/>
            <a:ext cx="3295250" cy="3942035"/>
            <a:chOff x="9614202" y="4088595"/>
            <a:chExt cx="3295250" cy="3942035"/>
          </a:xfrm>
        </p:grpSpPr>
        <p:sp>
          <p:nvSpPr>
            <p:cNvPr id="45" name="椭圆 44">
              <a:extLst>
                <a:ext uri="{FF2B5EF4-FFF2-40B4-BE49-F238E27FC236}">
                  <a16:creationId xmlns:a16="http://schemas.microsoft.com/office/drawing/2014/main" xmlns="" id="{7321FEEF-64E1-496D-ABF2-2C93A0902C46}"/>
                </a:ext>
              </a:extLst>
            </p:cNvPr>
            <p:cNvSpPr/>
            <p:nvPr/>
          </p:nvSpPr>
          <p:spPr>
            <a:xfrm>
              <a:off x="9930394" y="5051572"/>
              <a:ext cx="2979058" cy="2979058"/>
            </a:xfrm>
            <a:prstGeom prst="ellipse">
              <a:avLst/>
            </a:prstGeom>
            <a:solidFill>
              <a:srgbClr val="E9F5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" name="椭圆 45">
              <a:extLst>
                <a:ext uri="{FF2B5EF4-FFF2-40B4-BE49-F238E27FC236}">
                  <a16:creationId xmlns:a16="http://schemas.microsoft.com/office/drawing/2014/main" xmlns="" id="{1570AC4B-90FA-4753-B690-59E7224FBEC5}"/>
                </a:ext>
              </a:extLst>
            </p:cNvPr>
            <p:cNvSpPr/>
            <p:nvPr/>
          </p:nvSpPr>
          <p:spPr>
            <a:xfrm>
              <a:off x="11291123" y="4088595"/>
              <a:ext cx="550370" cy="550370"/>
            </a:xfrm>
            <a:prstGeom prst="ellipse">
              <a:avLst/>
            </a:prstGeom>
            <a:solidFill>
              <a:srgbClr val="9DC0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7" name="椭圆 46">
              <a:extLst>
                <a:ext uri="{FF2B5EF4-FFF2-40B4-BE49-F238E27FC236}">
                  <a16:creationId xmlns:a16="http://schemas.microsoft.com/office/drawing/2014/main" xmlns="" id="{317A5480-DF1E-4744-8CD4-F4EECADFF6B3}"/>
                </a:ext>
              </a:extLst>
            </p:cNvPr>
            <p:cNvSpPr/>
            <p:nvPr/>
          </p:nvSpPr>
          <p:spPr>
            <a:xfrm>
              <a:off x="9614202" y="4752386"/>
              <a:ext cx="1453372" cy="1453372"/>
            </a:xfrm>
            <a:prstGeom prst="ellipse">
              <a:avLst/>
            </a:prstGeom>
            <a:solidFill>
              <a:srgbClr val="9DC0BC">
                <a:alpha val="5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40" name="文本框 39">
            <a:extLst>
              <a:ext uri="{FF2B5EF4-FFF2-40B4-BE49-F238E27FC236}">
                <a16:creationId xmlns:a16="http://schemas.microsoft.com/office/drawing/2014/main" xmlns="" id="{4A565F8E-7F6B-4B3E-BBCD-97206445C121}"/>
              </a:ext>
            </a:extLst>
          </p:cNvPr>
          <p:cNvSpPr txBox="1"/>
          <p:nvPr/>
        </p:nvSpPr>
        <p:spPr>
          <a:xfrm>
            <a:off x="1224640" y="335911"/>
            <a:ext cx="32131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200" spc="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资金预登记</a:t>
            </a:r>
            <a:endParaRPr lang="zh-CN" altLang="en-US" sz="3200" spc="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41" name="组合 40">
            <a:extLst>
              <a:ext uri="{FF2B5EF4-FFF2-40B4-BE49-F238E27FC236}">
                <a16:creationId xmlns:a16="http://schemas.microsoft.com/office/drawing/2014/main" xmlns="" id="{30346F7A-1C69-499A-9C5B-33E6A385053A}"/>
              </a:ext>
            </a:extLst>
          </p:cNvPr>
          <p:cNvGrpSpPr/>
          <p:nvPr/>
        </p:nvGrpSpPr>
        <p:grpSpPr>
          <a:xfrm>
            <a:off x="420106" y="300845"/>
            <a:ext cx="760161" cy="654908"/>
            <a:chOff x="401056" y="200808"/>
            <a:chExt cx="760161" cy="654908"/>
          </a:xfrm>
        </p:grpSpPr>
        <p:sp>
          <p:nvSpPr>
            <p:cNvPr id="42" name="椭圆 41">
              <a:extLst>
                <a:ext uri="{FF2B5EF4-FFF2-40B4-BE49-F238E27FC236}">
                  <a16:creationId xmlns:a16="http://schemas.microsoft.com/office/drawing/2014/main" xmlns="" id="{FD2A01CE-92D0-473A-BA7C-9F1154CE226E}"/>
                </a:ext>
              </a:extLst>
            </p:cNvPr>
            <p:cNvSpPr/>
            <p:nvPr/>
          </p:nvSpPr>
          <p:spPr>
            <a:xfrm>
              <a:off x="506309" y="200808"/>
              <a:ext cx="654908" cy="654908"/>
            </a:xfrm>
            <a:prstGeom prst="ellipse">
              <a:avLst/>
            </a:prstGeom>
            <a:solidFill>
              <a:srgbClr val="E9F5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3" name="椭圆 42">
              <a:extLst>
                <a:ext uri="{FF2B5EF4-FFF2-40B4-BE49-F238E27FC236}">
                  <a16:creationId xmlns:a16="http://schemas.microsoft.com/office/drawing/2014/main" xmlns="" id="{D5ABB747-09F0-4780-9B03-D3C7D4353671}"/>
                </a:ext>
              </a:extLst>
            </p:cNvPr>
            <p:cNvSpPr/>
            <p:nvPr/>
          </p:nvSpPr>
          <p:spPr>
            <a:xfrm>
              <a:off x="401056" y="200808"/>
              <a:ext cx="432707" cy="432707"/>
            </a:xfrm>
            <a:prstGeom prst="ellipse">
              <a:avLst/>
            </a:prstGeom>
            <a:solidFill>
              <a:srgbClr val="9DD5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134950" y="6541101"/>
            <a:ext cx="180020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模板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40633" y="1392125"/>
            <a:ext cx="1066479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spc="300" dirty="0" smtClean="0">
                <a:solidFill>
                  <a:srgbClr val="002060"/>
                </a:solidFill>
                <a:latin typeface="+mn-ea"/>
                <a:cs typeface="+mn-ea"/>
              </a:rPr>
              <a:t>信</a:t>
            </a:r>
            <a:r>
              <a:rPr lang="zh-CN" altLang="en-US" sz="2400" b="1" spc="300" dirty="0">
                <a:solidFill>
                  <a:srgbClr val="002060"/>
                </a:solidFill>
                <a:latin typeface="+mn-ea"/>
                <a:cs typeface="+mn-ea"/>
              </a:rPr>
              <a:t>息登记汇总查询</a:t>
            </a:r>
            <a:endParaRPr lang="en-US" altLang="zh-CN" sz="2400" b="1" spc="300" dirty="0">
              <a:solidFill>
                <a:srgbClr val="002060"/>
              </a:solidFill>
              <a:latin typeface="+mn-ea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spc="300" dirty="0" smtClean="0">
                <a:latin typeface="+mn-ea"/>
                <a:cs typeface="+mn-ea"/>
                <a:sym typeface="+mn-lt"/>
              </a:rPr>
              <a:t>在申请管理下“信息登记汇总查询”中进行查看，可根据检索条件</a:t>
            </a:r>
            <a:r>
              <a:rPr lang="en-US" altLang="zh-CN" sz="2000" spc="300" dirty="0" smtClean="0">
                <a:latin typeface="+mn-ea"/>
                <a:cs typeface="+mn-ea"/>
                <a:sym typeface="+mn-lt"/>
              </a:rPr>
              <a:t>+</a:t>
            </a:r>
            <a:r>
              <a:rPr lang="zh-CN" altLang="en-US" sz="2000" spc="300" dirty="0" smtClean="0">
                <a:latin typeface="+mn-ea"/>
                <a:cs typeface="+mn-ea"/>
                <a:sym typeface="+mn-lt"/>
              </a:rPr>
              <a:t>分组条件，汇总统计出资金情况，结果可进行导出。</a:t>
            </a:r>
            <a:endParaRPr lang="en-US" altLang="zh-CN" sz="2000" spc="300" dirty="0">
              <a:latin typeface="+mn-ea"/>
              <a:cs typeface="+mn-ea"/>
              <a:sym typeface="+mn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423" y="2961785"/>
            <a:ext cx="8851900" cy="3743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216707008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Tm="4986">
        <p:random/>
      </p:transition>
    </mc:Choice>
    <mc:Fallback>
      <p:transition spd="slow" advTm="4986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3|0.4|0.4|0.3|0.4|1|0.2|0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3|0.4|0.4|0.3|0.4|1|0.2|0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3|0.4|0.4|0.3|0.4|1|0.2|0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3|0.4|0.4|0.3|0.4|1|0.2|0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3|0.4|0.4|0.3|0.4|1|0.2|0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3|0.4|0.4|0.3|0.4|1|0.2|0.2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jr2l3oxx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612</TotalTime>
  <Words>630</Words>
  <Application>Microsoft Office PowerPoint</Application>
  <PresentationFormat>自定义</PresentationFormat>
  <Paragraphs>30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8" baseType="lpstr">
      <vt:lpstr>第一PPT，www.1ppt.com</vt:lpstr>
      <vt:lpstr>自定义设计方案</vt:lpstr>
      <vt:lpstr>幻灯片 1</vt:lpstr>
      <vt:lpstr>幻灯片 2</vt:lpstr>
      <vt:lpstr>幻灯片 3</vt:lpstr>
      <vt:lpstr>幻灯片 4</vt:lpstr>
      <vt:lpstr>幻灯片 5</vt:lpstr>
      <vt:lpstr>幻灯片 6</vt:lpstr>
    </vt:vector>
  </TitlesOfParts>
  <Manager>第一PPT</Manager>
  <Company>第一PPT，www.1ppt.com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绿色圆点</dc:title>
  <dc:creator>第一PPT</dc:creator>
  <cp:keywords>www.1ppt.com</cp:keywords>
  <dc:description>www.1ppt.com</dc:description>
  <cp:lastModifiedBy>Prl</cp:lastModifiedBy>
  <cp:revision>250</cp:revision>
  <dcterms:created xsi:type="dcterms:W3CDTF">2021-02-23T03:25:08Z</dcterms:created>
  <dcterms:modified xsi:type="dcterms:W3CDTF">2022-05-06T09:42:27Z</dcterms:modified>
</cp:coreProperties>
</file>