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94" r:id="rId3"/>
    <p:sldId id="296" r:id="rId4"/>
    <p:sldId id="297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38BE7"/>
    <a:srgbClr val="27776D"/>
    <a:srgbClr val="9DC0BC"/>
    <a:srgbClr val="E9F5F5"/>
    <a:srgbClr val="3E7871"/>
    <a:srgbClr val="9DD5D6"/>
    <a:srgbClr val="93BBD7"/>
    <a:srgbClr val="0077C1"/>
    <a:srgbClr val="E8E8E8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3BBD7"/>
            </a:solidFill>
          </c:spPr>
          <c:dPt>
            <c:idx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C7-4D36-8E90-1FD4F156EF33}"/>
              </c:ext>
            </c:extLst>
          </c:dPt>
          <c:dPt>
            <c:idx val="1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C7-4D36-8E90-1FD4F156EF33}"/>
              </c:ext>
            </c:extLst>
          </c:dPt>
          <c:dPt>
            <c:idx val="2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C7-4D36-8E90-1FD4F156EF33}"/>
              </c:ext>
            </c:extLst>
          </c:dPt>
          <c:dPt>
            <c:idx val="3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C7-4D36-8E90-1FD4F156EF33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C7-4D36-8E90-1FD4F156EF33}"/>
            </c:ext>
          </c:extLst>
        </c:ser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3BBD7"/>
            </a:solidFill>
          </c:spPr>
          <c:dPt>
            <c:idx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C7-4D36-8E90-1FD4F156EF33}"/>
              </c:ext>
            </c:extLst>
          </c:dPt>
          <c:dPt>
            <c:idx val="1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C7-4D36-8E90-1FD4F156EF33}"/>
              </c:ext>
            </c:extLst>
          </c:dPt>
          <c:dPt>
            <c:idx val="2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C7-4D36-8E90-1FD4F156EF33}"/>
              </c:ext>
            </c:extLst>
          </c:dPt>
          <c:dPt>
            <c:idx val="3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C7-4D36-8E90-1FD4F156EF33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C7-4D36-8E90-1FD4F156EF33}"/>
            </c:ext>
          </c:extLst>
        </c:ser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2022-05-06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50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2022-05-06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26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0694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15934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219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2022-05-06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7213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D21232F5-FBDE-4C74-9829-21E77F86D8F0}"/>
              </a:ext>
            </a:extLst>
          </p:cNvPr>
          <p:cNvGrpSpPr/>
          <p:nvPr/>
        </p:nvGrpSpPr>
        <p:grpSpPr>
          <a:xfrm>
            <a:off x="210974" y="2475825"/>
            <a:ext cx="3802743" cy="3003247"/>
            <a:chOff x="-33001" y="2256750"/>
            <a:chExt cx="3802743" cy="3003247"/>
          </a:xfrm>
        </p:grpSpPr>
        <p:graphicFrame>
          <p:nvGraphicFramePr>
            <p:cNvPr id="17" name="图表 16">
              <a:extLst>
                <a:ext uri="{FF2B5EF4-FFF2-40B4-BE49-F238E27FC236}">
                  <a16:creationId xmlns:a16="http://schemas.microsoft.com/office/drawing/2014/main" xmlns="" id="{8F1C44AD-68B1-4D5C-B540-6C415748DFD5}"/>
                </a:ext>
              </a:extLst>
            </p:cNvPr>
            <p:cNvGraphicFramePr/>
            <p:nvPr>
              <p:extLst>
                <p:ext uri="{D42A27DB-BD31-4B8C-83A1-F6EECF244321}">
                  <p14:modId xmlns="" xmlns:p14="http://schemas.microsoft.com/office/powerpoint/2010/main" val="2068100169"/>
                </p:ext>
              </p:extLst>
            </p:nvPr>
          </p:nvGraphicFramePr>
          <p:xfrm>
            <a:off x="-33001" y="2256750"/>
            <a:ext cx="3802743" cy="30032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xmlns="" id="{3DBA461C-E277-4551-B292-5F8EFB670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9324" y="3220664"/>
              <a:ext cx="1118093" cy="1075418"/>
            </a:xfrm>
            <a:prstGeom prst="rect">
              <a:avLst/>
            </a:prstGeom>
          </p:spPr>
        </p:pic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22595" y="934128"/>
            <a:ext cx="65182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资金预登记说明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zh-CN" altLang="zh-CN" sz="2000" spc="300" dirty="0" smtClean="0">
                <a:latin typeface="+mn-ea"/>
                <a:cs typeface="+mn-ea"/>
              </a:rPr>
              <a:t>资</a:t>
            </a:r>
            <a:r>
              <a:rPr lang="zh-CN" altLang="zh-CN" sz="2000" spc="300" dirty="0">
                <a:latin typeface="+mn-ea"/>
                <a:cs typeface="+mn-ea"/>
              </a:rPr>
              <a:t>金预登记功能，是对县级农机购置补贴资金申请数量达到当年可用资金总量</a:t>
            </a:r>
            <a:r>
              <a:rPr lang="en-US" altLang="zh-CN" sz="2000" spc="300" dirty="0">
                <a:latin typeface="+mn-ea"/>
                <a:cs typeface="+mn-ea"/>
              </a:rPr>
              <a:t>110%</a:t>
            </a:r>
            <a:r>
              <a:rPr lang="zh-CN" altLang="zh-CN" sz="2000" spc="300" dirty="0">
                <a:latin typeface="+mn-ea"/>
                <a:cs typeface="+mn-ea"/>
              </a:rPr>
              <a:t>，停止受理补贴申请后，对已购机未能办理申请且有补贴需求的信息进行登记，便于农业农村部门实时掌握补贴资金需求情况</a:t>
            </a:r>
            <a:r>
              <a:rPr lang="zh-CN" altLang="zh-CN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 smtClean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</a:rPr>
              <a:t> </a:t>
            </a:r>
            <a:r>
              <a:rPr lang="en-US" altLang="zh-CN" sz="2000" spc="300" dirty="0" smtClean="0">
                <a:latin typeface="+mn-ea"/>
                <a:cs typeface="+mn-ea"/>
              </a:rPr>
              <a:t>  </a:t>
            </a:r>
            <a:r>
              <a:rPr lang="zh-CN" altLang="en-US" sz="2000" spc="300" dirty="0" smtClean="0">
                <a:latin typeface="+mn-ea"/>
                <a:cs typeface="+mn-ea"/>
              </a:rPr>
              <a:t>预登记申请在进行录入时，不体现补贴金额，</a:t>
            </a:r>
            <a:r>
              <a:rPr lang="zh-CN" altLang="zh-CN" sz="2000" dirty="0"/>
              <a:t>不进入补贴申请受理程序，不占资</a:t>
            </a:r>
            <a:r>
              <a:rPr lang="zh-CN" altLang="zh-CN" sz="2000" dirty="0" smtClean="0"/>
              <a:t>金</a:t>
            </a:r>
            <a:r>
              <a:rPr lang="zh-CN" altLang="en-US" sz="2000" dirty="0" smtClean="0"/>
              <a:t>。</a:t>
            </a:r>
            <a:r>
              <a:rPr lang="zh-CN" altLang="zh-CN" sz="2000" dirty="0"/>
              <a:t>符合条件的，在县级开始受理补贴申请后，可按规定随时提交补贴申</a:t>
            </a:r>
            <a:r>
              <a:rPr lang="zh-CN" altLang="zh-CN" sz="2000" dirty="0" smtClean="0"/>
              <a:t>请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</a:rPr>
              <a:t> </a:t>
            </a:r>
            <a:r>
              <a:rPr lang="en-US" altLang="zh-CN" sz="2000" spc="300" dirty="0" smtClean="0">
                <a:latin typeface="+mn-ea"/>
                <a:cs typeface="+mn-ea"/>
              </a:rPr>
              <a:t>  </a:t>
            </a:r>
            <a:r>
              <a:rPr lang="zh-CN" altLang="en-US" sz="2000" spc="300" dirty="0" smtClean="0">
                <a:latin typeface="+mn-ea"/>
                <a:cs typeface="+mn-ea"/>
              </a:rPr>
              <a:t>对于预登记申请，管理部门、购机者</a:t>
            </a:r>
            <a:r>
              <a:rPr lang="zh-CN" altLang="zh-CN" sz="2000" dirty="0"/>
              <a:t>所有界面都不显示补贴金额，以防产生误解。</a:t>
            </a:r>
            <a:endParaRPr lang="zh-CN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endParaRPr lang="en-US" altLang="zh-CN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57018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D21232F5-FBDE-4C74-9829-21E77F86D8F0}"/>
              </a:ext>
            </a:extLst>
          </p:cNvPr>
          <p:cNvGrpSpPr/>
          <p:nvPr/>
        </p:nvGrpSpPr>
        <p:grpSpPr>
          <a:xfrm>
            <a:off x="210974" y="2475825"/>
            <a:ext cx="3802743" cy="3003247"/>
            <a:chOff x="-33001" y="2256750"/>
            <a:chExt cx="3802743" cy="3003247"/>
          </a:xfrm>
        </p:grpSpPr>
        <p:graphicFrame>
          <p:nvGraphicFramePr>
            <p:cNvPr id="17" name="图表 16">
              <a:extLst>
                <a:ext uri="{FF2B5EF4-FFF2-40B4-BE49-F238E27FC236}">
                  <a16:creationId xmlns:a16="http://schemas.microsoft.com/office/drawing/2014/main" xmlns="" id="{8F1C44AD-68B1-4D5C-B540-6C415748DFD5}"/>
                </a:ext>
              </a:extLst>
            </p:cNvPr>
            <p:cNvGraphicFramePr/>
            <p:nvPr>
              <p:extLst>
                <p:ext uri="{D42A27DB-BD31-4B8C-83A1-F6EECF244321}">
                  <p14:modId xmlns="" xmlns:p14="http://schemas.microsoft.com/office/powerpoint/2010/main" val="2420483420"/>
                </p:ext>
              </p:extLst>
            </p:nvPr>
          </p:nvGraphicFramePr>
          <p:xfrm>
            <a:off x="-33001" y="2256750"/>
            <a:ext cx="3802743" cy="30032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xmlns="" id="{3DBA461C-E277-4551-B292-5F8EFB670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9324" y="3220664"/>
              <a:ext cx="1118093" cy="1075418"/>
            </a:xfrm>
            <a:prstGeom prst="rect">
              <a:avLst/>
            </a:prstGeom>
          </p:spPr>
        </p:pic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22595" y="1392125"/>
            <a:ext cx="65182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如何预登记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zh-CN" altLang="en-US" sz="2000" spc="300" dirty="0" smtClean="0">
                <a:latin typeface="+mn-ea"/>
                <a:cs typeface="+mn-ea"/>
              </a:rPr>
              <a:t>申请预登记，只能通过手机</a:t>
            </a:r>
            <a:r>
              <a:rPr lang="en-US" altLang="zh-CN" sz="2000" spc="300" dirty="0" smtClean="0">
                <a:latin typeface="+mn-ea"/>
                <a:cs typeface="+mn-ea"/>
              </a:rPr>
              <a:t>APP</a:t>
            </a:r>
            <a:r>
              <a:rPr lang="zh-CN" altLang="en-US" sz="2000" spc="300" dirty="0" smtClean="0">
                <a:latin typeface="+mn-ea"/>
                <a:cs typeface="+mn-ea"/>
              </a:rPr>
              <a:t>端，当</a:t>
            </a:r>
            <a:r>
              <a:rPr lang="zh-CN" altLang="zh-CN" sz="2000" spc="300" dirty="0" smtClean="0">
                <a:latin typeface="+mn-ea"/>
                <a:cs typeface="+mn-ea"/>
              </a:rPr>
              <a:t>购</a:t>
            </a:r>
            <a:r>
              <a:rPr lang="zh-CN" altLang="zh-CN" sz="2000" spc="300" dirty="0">
                <a:latin typeface="+mn-ea"/>
                <a:cs typeface="+mn-ea"/>
              </a:rPr>
              <a:t>机者在</a:t>
            </a:r>
            <a:r>
              <a:rPr lang="en-US" altLang="zh-CN" sz="2000" spc="300" dirty="0">
                <a:latin typeface="+mn-ea"/>
                <a:cs typeface="+mn-ea"/>
              </a:rPr>
              <a:t>APP</a:t>
            </a:r>
            <a:r>
              <a:rPr lang="zh-CN" altLang="zh-CN" sz="2000" spc="300" dirty="0">
                <a:latin typeface="+mn-ea"/>
                <a:cs typeface="+mn-ea"/>
              </a:rPr>
              <a:t>端申请信息录入选定补贴申请所属区县后，即验证区县可用资金使用情况，如使用已达</a:t>
            </a:r>
            <a:r>
              <a:rPr lang="en-US" altLang="zh-CN" sz="2000" spc="300" dirty="0">
                <a:latin typeface="+mn-ea"/>
                <a:cs typeface="+mn-ea"/>
              </a:rPr>
              <a:t>110%</a:t>
            </a:r>
            <a:r>
              <a:rPr lang="zh-CN" altLang="zh-CN" sz="2000" spc="300" dirty="0" smtClean="0">
                <a:latin typeface="+mn-ea"/>
                <a:cs typeface="+mn-ea"/>
              </a:rPr>
              <a:t>，</a:t>
            </a:r>
            <a:r>
              <a:rPr lang="zh-CN" altLang="en-US" sz="2000" spc="300" dirty="0" smtClean="0">
                <a:latin typeface="+mn-ea"/>
                <a:cs typeface="+mn-ea"/>
              </a:rPr>
              <a:t>则</a:t>
            </a:r>
            <a:r>
              <a:rPr lang="zh-CN" altLang="zh-CN" sz="2000" spc="300" dirty="0" smtClean="0">
                <a:latin typeface="+mn-ea"/>
                <a:cs typeface="+mn-ea"/>
              </a:rPr>
              <a:t>直</a:t>
            </a:r>
            <a:r>
              <a:rPr lang="zh-CN" altLang="zh-CN" sz="2000" spc="300" dirty="0">
                <a:latin typeface="+mn-ea"/>
                <a:cs typeface="+mn-ea"/>
              </a:rPr>
              <a:t>接弹出资金预登记提示信息，并在用户确认的情况下进入预登记录入界</a:t>
            </a:r>
            <a:r>
              <a:rPr lang="zh-CN" altLang="zh-CN" sz="2000" spc="300" dirty="0" smtClean="0">
                <a:latin typeface="+mn-ea"/>
                <a:cs typeface="+mn-ea"/>
              </a:rPr>
              <a:t>面</a:t>
            </a:r>
            <a:r>
              <a:rPr lang="zh-CN" altLang="en-US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 smtClean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  <a:sym typeface="+mn-lt"/>
              </a:rPr>
              <a:t>   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预登记录入界面与正常申请录入的内容</a:t>
            </a:r>
            <a:r>
              <a:rPr lang="zh-CN" altLang="en-US" sz="2000" spc="300" dirty="0">
                <a:latin typeface="+mn-ea"/>
                <a:cs typeface="+mn-ea"/>
                <a:sym typeface="+mn-lt"/>
              </a:rPr>
              <a:t>（只是不体现补贴金额）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与验证规则一致（牌证机具要先上牌后办补、违规企业、产品等不能进行录入等）。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43065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2" y="1392125"/>
            <a:ext cx="115214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关于资金预登记的其他说明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1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当县级有可用补贴资金（如调剂、进入下年度等）时，购机者可按当地县级农业农村部门通知或公告要求，随时在线提交补贴申请</a:t>
            </a:r>
            <a:r>
              <a:rPr lang="en-US" altLang="zh-CN" sz="2000" spc="300" dirty="0">
                <a:latin typeface="+mn-ea"/>
                <a:cs typeface="+mn-ea"/>
              </a:rPr>
              <a:t>(</a:t>
            </a:r>
            <a:r>
              <a:rPr lang="zh-CN" altLang="zh-CN" sz="2000" spc="300" dirty="0">
                <a:latin typeface="+mn-ea"/>
                <a:cs typeface="+mn-ea"/>
              </a:rPr>
              <a:t>通过手机</a:t>
            </a:r>
            <a:r>
              <a:rPr lang="en-US" altLang="zh-CN" sz="2000" spc="300" dirty="0">
                <a:latin typeface="+mn-ea"/>
                <a:cs typeface="+mn-ea"/>
              </a:rPr>
              <a:t>APP)</a:t>
            </a:r>
            <a:r>
              <a:rPr lang="zh-CN" altLang="zh-CN" sz="2000" spc="300" dirty="0">
                <a:latin typeface="+mn-ea"/>
                <a:cs typeface="+mn-ea"/>
              </a:rPr>
              <a:t>，补贴机具资质、补贴标准和办理程序等均按购机者提交补贴申请时相关规定执行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2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已信息登记的，购机者只能通过手机</a:t>
            </a:r>
            <a:r>
              <a:rPr lang="en-US" altLang="zh-CN" sz="2000" spc="300" dirty="0">
                <a:latin typeface="+mn-ea"/>
                <a:cs typeface="+mn-ea"/>
              </a:rPr>
              <a:t>APP</a:t>
            </a:r>
            <a:r>
              <a:rPr lang="zh-CN" altLang="zh-CN" sz="2000" spc="300" dirty="0">
                <a:latin typeface="+mn-ea"/>
                <a:cs typeface="+mn-ea"/>
              </a:rPr>
              <a:t>的信息登记界面提交补贴申请。当申请提交成功后，原登记的信息记录自动删除。也就是：同一个出厂编号，不能出现同时有补贴申请和信息登记</a:t>
            </a:r>
            <a:r>
              <a:rPr lang="zh-CN" altLang="en-US" sz="2000" spc="300" dirty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3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当提交补贴申请时涉及被违规查处取消或联动取消补贴资格、被封闭状态的补贴产品，系统判断禁止提交补贴申请，不得进入补贴申请办理程序。同时弹出提示禁止提交的原因，建议购机者与产销企业联系后续处理措</a:t>
            </a:r>
            <a:r>
              <a:rPr lang="zh-CN" altLang="zh-CN" sz="2000" spc="300" dirty="0" smtClean="0">
                <a:latin typeface="+mn-ea"/>
                <a:cs typeface="+mn-ea"/>
              </a:rPr>
              <a:t>施</a:t>
            </a:r>
            <a:r>
              <a:rPr lang="zh-CN" altLang="en-US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90024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2" y="1392125"/>
            <a:ext cx="115214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关于资金预登记的其他说明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  <a:sym typeface="+mn-lt"/>
              </a:rPr>
              <a:t>    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4.</a:t>
            </a:r>
            <a:r>
              <a:rPr lang="zh-CN" altLang="zh-CN" sz="2000" spc="300" dirty="0">
                <a:latin typeface="+mn-ea"/>
                <a:cs typeface="+mn-ea"/>
              </a:rPr>
              <a:t>同一个出厂编号只能信息登记一次，不能重复登记</a:t>
            </a:r>
            <a:r>
              <a:rPr lang="zh-CN" altLang="en-US" sz="2000" spc="300" dirty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en-US" altLang="zh-CN" sz="2000" b="1" spc="300" dirty="0" smtClean="0">
                <a:latin typeface="+mn-ea"/>
                <a:cs typeface="+mn-ea"/>
              </a:rPr>
              <a:t>5</a:t>
            </a:r>
            <a:r>
              <a:rPr lang="en-US" altLang="zh-CN" sz="2000" b="1" spc="300" dirty="0">
                <a:latin typeface="+mn-ea"/>
                <a:cs typeface="+mn-ea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购机者可以对登记的信息进行修改、删除操作。其中，删除只是删除登记的信息记录，不是把出厂编号作废，不影响后续申请</a:t>
            </a:r>
            <a:r>
              <a:rPr lang="zh-CN" altLang="zh-CN" sz="2000" spc="300" dirty="0" smtClean="0">
                <a:latin typeface="+mn-ea"/>
                <a:cs typeface="+mn-ea"/>
              </a:rPr>
              <a:t>。</a:t>
            </a: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17739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3" y="1392125"/>
            <a:ext cx="10664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信</a:t>
            </a:r>
            <a:r>
              <a:rPr lang="zh-CN" altLang="en-US" sz="2400" b="1" spc="300" dirty="0">
                <a:solidFill>
                  <a:srgbClr val="002060"/>
                </a:solidFill>
                <a:latin typeface="+mn-ea"/>
                <a:cs typeface="+mn-ea"/>
              </a:rPr>
              <a:t>息登记明细查</a:t>
            </a: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询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spc="300" dirty="0">
                <a:latin typeface="+mn-ea"/>
                <a:cs typeface="+mn-ea"/>
                <a:sym typeface="+mn-lt"/>
              </a:rPr>
              <a:t>系统中各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级农业农村主管人员均具备查询功能，在申请管理下“信息登记明细查询”中进行查看，了解何人何时登记了申请，以及申请详细信息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4" y="3095512"/>
            <a:ext cx="103314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860757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BE1FC20C-D08D-4B82-9D3F-0CBD67C87511}"/>
              </a:ext>
            </a:extLst>
          </p:cNvPr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7321FEEF-64E1-496D-ABF2-2C93A0902C46}"/>
                </a:ext>
              </a:extLst>
            </p:cNvPr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1570AC4B-90FA-4753-B690-59E7224FBEC5}"/>
                </a:ext>
              </a:extLst>
            </p:cNvPr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17A5480-DF1E-4744-8CD4-F4EECADFF6B3}"/>
                </a:ext>
              </a:extLst>
            </p:cNvPr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A565F8E-7F6B-4B3E-BBCD-97206445C121}"/>
              </a:ext>
            </a:extLst>
          </p:cNvPr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0346F7A-1C69-499A-9C5B-33E6A385053A}"/>
              </a:ext>
            </a:extLst>
          </p:cNvPr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FD2A01CE-92D0-473A-BA7C-9F1154CE226E}"/>
                </a:ext>
              </a:extLst>
            </p:cNvPr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D5ABB747-09F0-4780-9B03-D3C7D4353671}"/>
                </a:ext>
              </a:extLst>
            </p:cNvPr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3" y="1392125"/>
            <a:ext cx="10664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信</a:t>
            </a:r>
            <a:r>
              <a:rPr lang="zh-CN" altLang="en-US" sz="2400" b="1" spc="300" dirty="0">
                <a:solidFill>
                  <a:srgbClr val="002060"/>
                </a:solidFill>
                <a:latin typeface="+mn-ea"/>
                <a:cs typeface="+mn-ea"/>
              </a:rPr>
              <a:t>息登记汇总查询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在申请管理下“信息登记汇总查询”中进行查看，可根据检索条件</a:t>
            </a:r>
            <a:r>
              <a:rPr lang="en-US" altLang="zh-CN" sz="2000" spc="300" dirty="0" smtClean="0">
                <a:latin typeface="+mn-ea"/>
                <a:cs typeface="+mn-ea"/>
                <a:sym typeface="+mn-lt"/>
              </a:rPr>
              <a:t>+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分组条件，汇总统计出资金情况，结果可进行导出。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3" y="2961785"/>
            <a:ext cx="8851900" cy="374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167070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4|0.3|0.4|1|0.2|0.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r2l3ox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630</Words>
  <Application>Microsoft Office PowerPoint</Application>
  <PresentationFormat>自定义</PresentationFormat>
  <Paragraphs>30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第一PPT，www.1ppt.com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Manager>第一PPT</Manager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绿色圆点</dc:title>
  <dc:creator>第一PPT</dc:creator>
  <cp:keywords>www.1ppt.com</cp:keywords>
  <dc:description>www.1ppt.com</dc:description>
  <cp:lastModifiedBy>Prl</cp:lastModifiedBy>
  <cp:revision>250</cp:revision>
  <dcterms:created xsi:type="dcterms:W3CDTF">2021-02-23T03:25:08Z</dcterms:created>
  <dcterms:modified xsi:type="dcterms:W3CDTF">2022-05-06T09:42:27Z</dcterms:modified>
</cp:coreProperties>
</file>